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0948" y="290481"/>
            <a:ext cx="10950103" cy="690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87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389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287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000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620619"/>
          </a:xfrm>
        </p:spPr>
        <p:txBody>
          <a:bodyPr lIns="0" tIns="0" rIns="0" bIns="0"/>
          <a:lstStyle>
            <a:lvl1pPr>
              <a:defRPr sz="4033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43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962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436089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4282" y="417471"/>
            <a:ext cx="11543434" cy="10233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50" b="0" i="0">
                <a:solidFill>
                  <a:srgbClr val="49C3D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97125" y="3323991"/>
            <a:ext cx="715654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27-Oct-22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1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147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77246">
        <a:defRPr>
          <a:latin typeface="+mn-lt"/>
          <a:ea typeface="+mn-ea"/>
          <a:cs typeface="+mn-cs"/>
        </a:defRPr>
      </a:lvl2pPr>
      <a:lvl3pPr marL="554492">
        <a:defRPr>
          <a:latin typeface="+mn-lt"/>
          <a:ea typeface="+mn-ea"/>
          <a:cs typeface="+mn-cs"/>
        </a:defRPr>
      </a:lvl3pPr>
      <a:lvl4pPr marL="831738">
        <a:defRPr>
          <a:latin typeface="+mn-lt"/>
          <a:ea typeface="+mn-ea"/>
          <a:cs typeface="+mn-cs"/>
        </a:defRPr>
      </a:lvl4pPr>
      <a:lvl5pPr marL="1108984">
        <a:defRPr>
          <a:latin typeface="+mn-lt"/>
          <a:ea typeface="+mn-ea"/>
          <a:cs typeface="+mn-cs"/>
        </a:defRPr>
      </a:lvl5pPr>
      <a:lvl6pPr marL="1386230">
        <a:defRPr>
          <a:latin typeface="+mn-lt"/>
          <a:ea typeface="+mn-ea"/>
          <a:cs typeface="+mn-cs"/>
        </a:defRPr>
      </a:lvl6pPr>
      <a:lvl7pPr marL="1663476">
        <a:defRPr>
          <a:latin typeface="+mn-lt"/>
          <a:ea typeface="+mn-ea"/>
          <a:cs typeface="+mn-cs"/>
        </a:defRPr>
      </a:lvl7pPr>
      <a:lvl8pPr marL="1940723">
        <a:defRPr>
          <a:latin typeface="+mn-lt"/>
          <a:ea typeface="+mn-ea"/>
          <a:cs typeface="+mn-cs"/>
        </a:defRPr>
      </a:lvl8pPr>
      <a:lvl9pPr marL="2217969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8753" y="1962050"/>
            <a:ext cx="11253215" cy="900108"/>
          </a:xfrm>
          <a:prstGeom prst="rect">
            <a:avLst/>
          </a:prstGeom>
        </p:spPr>
        <p:txBody>
          <a:bodyPr vert="horz" wrap="square" lIns="0" tIns="167503" rIns="0" bIns="0" rtlCol="0">
            <a:spAutoFit/>
          </a:bodyPr>
          <a:lstStyle/>
          <a:p>
            <a:pPr marL="10012" marR="10012">
              <a:lnSpc>
                <a:spcPts val="5676"/>
              </a:lnSpc>
              <a:spcBef>
                <a:spcPts val="1319"/>
              </a:spcBef>
            </a:pPr>
            <a:r>
              <a:rPr sz="4851" b="1" spc="-67" dirty="0">
                <a:solidFill>
                  <a:srgbClr val="000000"/>
                </a:solidFill>
              </a:rPr>
              <a:t>Java</a:t>
            </a:r>
            <a:r>
              <a:rPr sz="4851" b="1" spc="-258" dirty="0">
                <a:solidFill>
                  <a:srgbClr val="000000"/>
                </a:solidFill>
              </a:rPr>
              <a:t> </a:t>
            </a:r>
            <a:r>
              <a:rPr sz="4851" b="1" dirty="0">
                <a:solidFill>
                  <a:srgbClr val="000000"/>
                </a:solidFill>
              </a:rPr>
              <a:t>Data</a:t>
            </a:r>
            <a:r>
              <a:rPr sz="4851" b="1" spc="-258" dirty="0">
                <a:solidFill>
                  <a:srgbClr val="000000"/>
                </a:solidFill>
              </a:rPr>
              <a:t> </a:t>
            </a:r>
            <a:r>
              <a:rPr sz="4851" b="1" spc="-115" dirty="0">
                <a:solidFill>
                  <a:srgbClr val="000000"/>
                </a:solidFill>
              </a:rPr>
              <a:t>Structures</a:t>
            </a:r>
            <a:r>
              <a:rPr sz="4851" b="1" spc="-258" dirty="0">
                <a:solidFill>
                  <a:srgbClr val="000000"/>
                </a:solidFill>
              </a:rPr>
              <a:t> </a:t>
            </a:r>
            <a:r>
              <a:rPr sz="4851" b="1" spc="-67" dirty="0">
                <a:solidFill>
                  <a:srgbClr val="000000"/>
                </a:solidFill>
              </a:rPr>
              <a:t>and </a:t>
            </a:r>
            <a:r>
              <a:rPr sz="4851" b="1" spc="-170" dirty="0" smtClean="0">
                <a:solidFill>
                  <a:srgbClr val="000000"/>
                </a:solidFill>
              </a:rPr>
              <a:t>Algorithms</a:t>
            </a:r>
            <a:endParaRPr sz="4851" dirty="0"/>
          </a:p>
        </p:txBody>
      </p:sp>
    </p:spTree>
    <p:extLst>
      <p:ext uri="{BB962C8B-B14F-4D97-AF65-F5344CB8AC3E}">
        <p14:creationId xmlns:p14="http://schemas.microsoft.com/office/powerpoint/2010/main" val="2833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8" y="1524322"/>
            <a:ext cx="8293521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12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6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program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accomplish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24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0562" y="2150547"/>
            <a:ext cx="2430143" cy="624190"/>
          </a:xfrm>
          <a:custGeom>
            <a:avLst/>
            <a:gdLst/>
            <a:ahLst/>
            <a:cxnLst/>
            <a:rect l="l" t="t" r="r" b="b"/>
            <a:pathLst>
              <a:path w="4007484" h="1029335">
                <a:moveTo>
                  <a:pt x="3568925" y="0"/>
                </a:moveTo>
                <a:lnTo>
                  <a:pt x="438081" y="0"/>
                </a:lnTo>
                <a:lnTo>
                  <a:pt x="366913" y="171"/>
                </a:lnTo>
                <a:lnTo>
                  <a:pt x="306852" y="1373"/>
                </a:lnTo>
                <a:lnTo>
                  <a:pt x="256665" y="4637"/>
                </a:lnTo>
                <a:lnTo>
                  <a:pt x="215116" y="10991"/>
                </a:lnTo>
                <a:lnTo>
                  <a:pt x="138508" y="41300"/>
                </a:lnTo>
                <a:lnTo>
                  <a:pt x="100573" y="67920"/>
                </a:lnTo>
                <a:lnTo>
                  <a:pt x="67920" y="100573"/>
                </a:lnTo>
                <a:lnTo>
                  <a:pt x="41300" y="138508"/>
                </a:lnTo>
                <a:lnTo>
                  <a:pt x="21468" y="180972"/>
                </a:lnTo>
                <a:lnTo>
                  <a:pt x="4637" y="256665"/>
                </a:lnTo>
                <a:lnTo>
                  <a:pt x="1373" y="306852"/>
                </a:lnTo>
                <a:lnTo>
                  <a:pt x="171" y="366913"/>
                </a:lnTo>
                <a:lnTo>
                  <a:pt x="0" y="438081"/>
                </a:lnTo>
                <a:lnTo>
                  <a:pt x="0" y="590966"/>
                </a:lnTo>
                <a:lnTo>
                  <a:pt x="171" y="662133"/>
                </a:lnTo>
                <a:lnTo>
                  <a:pt x="1373" y="722194"/>
                </a:lnTo>
                <a:lnTo>
                  <a:pt x="4637" y="772382"/>
                </a:lnTo>
                <a:lnTo>
                  <a:pt x="10991" y="813931"/>
                </a:lnTo>
                <a:lnTo>
                  <a:pt x="41300" y="890539"/>
                </a:lnTo>
                <a:lnTo>
                  <a:pt x="67920" y="928474"/>
                </a:lnTo>
                <a:lnTo>
                  <a:pt x="100573" y="961127"/>
                </a:lnTo>
                <a:lnTo>
                  <a:pt x="138508" y="987746"/>
                </a:lnTo>
                <a:lnTo>
                  <a:pt x="180972" y="1007579"/>
                </a:lnTo>
                <a:lnTo>
                  <a:pt x="256665" y="1024410"/>
                </a:lnTo>
                <a:lnTo>
                  <a:pt x="306852" y="1027673"/>
                </a:lnTo>
                <a:lnTo>
                  <a:pt x="366913" y="1028875"/>
                </a:lnTo>
                <a:lnTo>
                  <a:pt x="438081" y="1029047"/>
                </a:lnTo>
                <a:lnTo>
                  <a:pt x="3568925" y="1029047"/>
                </a:lnTo>
                <a:lnTo>
                  <a:pt x="3640096" y="1028875"/>
                </a:lnTo>
                <a:lnTo>
                  <a:pt x="3700158" y="1027673"/>
                </a:lnTo>
                <a:lnTo>
                  <a:pt x="3750346" y="1024410"/>
                </a:lnTo>
                <a:lnTo>
                  <a:pt x="3791894" y="1018055"/>
                </a:lnTo>
                <a:lnTo>
                  <a:pt x="3868504" y="987746"/>
                </a:lnTo>
                <a:lnTo>
                  <a:pt x="3906441" y="961127"/>
                </a:lnTo>
                <a:lnTo>
                  <a:pt x="3939094" y="928474"/>
                </a:lnTo>
                <a:lnTo>
                  <a:pt x="3965712" y="890539"/>
                </a:lnTo>
                <a:lnTo>
                  <a:pt x="3985541" y="848075"/>
                </a:lnTo>
                <a:lnTo>
                  <a:pt x="4002378" y="772382"/>
                </a:lnTo>
                <a:lnTo>
                  <a:pt x="4005642" y="722194"/>
                </a:lnTo>
                <a:lnTo>
                  <a:pt x="4006845" y="662133"/>
                </a:lnTo>
                <a:lnTo>
                  <a:pt x="4007017" y="590966"/>
                </a:lnTo>
                <a:lnTo>
                  <a:pt x="4007017" y="438081"/>
                </a:lnTo>
                <a:lnTo>
                  <a:pt x="4006845" y="366913"/>
                </a:lnTo>
                <a:lnTo>
                  <a:pt x="4005642" y="306852"/>
                </a:lnTo>
                <a:lnTo>
                  <a:pt x="4002378" y="256665"/>
                </a:lnTo>
                <a:lnTo>
                  <a:pt x="3996021" y="215116"/>
                </a:lnTo>
                <a:lnTo>
                  <a:pt x="3965712" y="138508"/>
                </a:lnTo>
                <a:lnTo>
                  <a:pt x="3939094" y="100573"/>
                </a:lnTo>
                <a:lnTo>
                  <a:pt x="3906441" y="67920"/>
                </a:lnTo>
                <a:lnTo>
                  <a:pt x="3868504" y="41300"/>
                </a:lnTo>
                <a:lnTo>
                  <a:pt x="3826038" y="21468"/>
                </a:lnTo>
                <a:lnTo>
                  <a:pt x="3750346" y="4637"/>
                </a:lnTo>
                <a:lnTo>
                  <a:pt x="3700158" y="1373"/>
                </a:lnTo>
                <a:lnTo>
                  <a:pt x="3640096" y="171"/>
                </a:lnTo>
                <a:lnTo>
                  <a:pt x="3568925" y="0"/>
                </a:lnTo>
                <a:close/>
              </a:path>
            </a:pathLst>
          </a:custGeom>
          <a:solidFill>
            <a:srgbClr val="00CBFD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9235" y="2331758"/>
            <a:ext cx="852533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 defTabSz="554492">
              <a:spcBef>
                <a:spcPts val="64"/>
              </a:spcBef>
            </a:pPr>
            <a:r>
              <a:rPr sz="1395" kern="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395" kern="0" spc="1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40562" y="3204830"/>
            <a:ext cx="2430143" cy="698122"/>
          </a:xfrm>
          <a:custGeom>
            <a:avLst/>
            <a:gdLst/>
            <a:ahLst/>
            <a:cxnLst/>
            <a:rect l="l" t="t" r="r" b="b"/>
            <a:pathLst>
              <a:path w="4007484" h="1151254">
                <a:moveTo>
                  <a:pt x="3568925" y="0"/>
                </a:moveTo>
                <a:lnTo>
                  <a:pt x="438081" y="0"/>
                </a:lnTo>
                <a:lnTo>
                  <a:pt x="366913" y="171"/>
                </a:lnTo>
                <a:lnTo>
                  <a:pt x="306852" y="1373"/>
                </a:lnTo>
                <a:lnTo>
                  <a:pt x="256665" y="4636"/>
                </a:lnTo>
                <a:lnTo>
                  <a:pt x="215116" y="10991"/>
                </a:lnTo>
                <a:lnTo>
                  <a:pt x="138508" y="41300"/>
                </a:lnTo>
                <a:lnTo>
                  <a:pt x="100573" y="67919"/>
                </a:lnTo>
                <a:lnTo>
                  <a:pt x="67920" y="100573"/>
                </a:lnTo>
                <a:lnTo>
                  <a:pt x="41300" y="138507"/>
                </a:lnTo>
                <a:lnTo>
                  <a:pt x="21468" y="180971"/>
                </a:lnTo>
                <a:lnTo>
                  <a:pt x="4637" y="256664"/>
                </a:lnTo>
                <a:lnTo>
                  <a:pt x="1373" y="306852"/>
                </a:lnTo>
                <a:lnTo>
                  <a:pt x="171" y="366913"/>
                </a:lnTo>
                <a:lnTo>
                  <a:pt x="0" y="438080"/>
                </a:lnTo>
                <a:lnTo>
                  <a:pt x="0" y="712761"/>
                </a:lnTo>
                <a:lnTo>
                  <a:pt x="171" y="783929"/>
                </a:lnTo>
                <a:lnTo>
                  <a:pt x="1373" y="843989"/>
                </a:lnTo>
                <a:lnTo>
                  <a:pt x="4637" y="894177"/>
                </a:lnTo>
                <a:lnTo>
                  <a:pt x="10991" y="935726"/>
                </a:lnTo>
                <a:lnTo>
                  <a:pt x="41300" y="1012334"/>
                </a:lnTo>
                <a:lnTo>
                  <a:pt x="67920" y="1050269"/>
                </a:lnTo>
                <a:lnTo>
                  <a:pt x="100573" y="1082922"/>
                </a:lnTo>
                <a:lnTo>
                  <a:pt x="138508" y="1109542"/>
                </a:lnTo>
                <a:lnTo>
                  <a:pt x="180972" y="1129375"/>
                </a:lnTo>
                <a:lnTo>
                  <a:pt x="256665" y="1146205"/>
                </a:lnTo>
                <a:lnTo>
                  <a:pt x="306852" y="1149468"/>
                </a:lnTo>
                <a:lnTo>
                  <a:pt x="366913" y="1150670"/>
                </a:lnTo>
                <a:lnTo>
                  <a:pt x="438081" y="1150842"/>
                </a:lnTo>
                <a:lnTo>
                  <a:pt x="3568925" y="1150842"/>
                </a:lnTo>
                <a:lnTo>
                  <a:pt x="3640096" y="1150670"/>
                </a:lnTo>
                <a:lnTo>
                  <a:pt x="3700158" y="1149468"/>
                </a:lnTo>
                <a:lnTo>
                  <a:pt x="3750346" y="1146205"/>
                </a:lnTo>
                <a:lnTo>
                  <a:pt x="3791894" y="1139851"/>
                </a:lnTo>
                <a:lnTo>
                  <a:pt x="3868504" y="1109542"/>
                </a:lnTo>
                <a:lnTo>
                  <a:pt x="3906441" y="1082922"/>
                </a:lnTo>
                <a:lnTo>
                  <a:pt x="3939094" y="1050269"/>
                </a:lnTo>
                <a:lnTo>
                  <a:pt x="3965712" y="1012334"/>
                </a:lnTo>
                <a:lnTo>
                  <a:pt x="3985541" y="969870"/>
                </a:lnTo>
                <a:lnTo>
                  <a:pt x="4002378" y="894177"/>
                </a:lnTo>
                <a:lnTo>
                  <a:pt x="4005642" y="843989"/>
                </a:lnTo>
                <a:lnTo>
                  <a:pt x="4006845" y="783929"/>
                </a:lnTo>
                <a:lnTo>
                  <a:pt x="4007017" y="712761"/>
                </a:lnTo>
                <a:lnTo>
                  <a:pt x="4007017" y="438080"/>
                </a:lnTo>
                <a:lnTo>
                  <a:pt x="4006845" y="366913"/>
                </a:lnTo>
                <a:lnTo>
                  <a:pt x="4005642" y="306852"/>
                </a:lnTo>
                <a:lnTo>
                  <a:pt x="4002378" y="256664"/>
                </a:lnTo>
                <a:lnTo>
                  <a:pt x="3996021" y="215115"/>
                </a:lnTo>
                <a:lnTo>
                  <a:pt x="3965712" y="138507"/>
                </a:lnTo>
                <a:lnTo>
                  <a:pt x="3939094" y="100573"/>
                </a:lnTo>
                <a:lnTo>
                  <a:pt x="3906441" y="67919"/>
                </a:lnTo>
                <a:lnTo>
                  <a:pt x="3868504" y="41300"/>
                </a:lnTo>
                <a:lnTo>
                  <a:pt x="3826038" y="21467"/>
                </a:lnTo>
                <a:lnTo>
                  <a:pt x="3750346" y="4636"/>
                </a:lnTo>
                <a:lnTo>
                  <a:pt x="3700158" y="1373"/>
                </a:lnTo>
                <a:lnTo>
                  <a:pt x="3640096" y="171"/>
                </a:lnTo>
                <a:lnTo>
                  <a:pt x="3568925" y="0"/>
                </a:lnTo>
                <a:close/>
              </a:path>
            </a:pathLst>
          </a:custGeom>
          <a:solidFill>
            <a:srgbClr val="00CAF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73366" y="3416315"/>
            <a:ext cx="964587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spc="-6" dirty="0">
                <a:solidFill>
                  <a:srgbClr val="FFFFFF"/>
                </a:solidFill>
                <a:latin typeface="Arial"/>
                <a:cs typeface="Arial"/>
              </a:rPr>
              <a:t>Calculation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40562" y="4332970"/>
            <a:ext cx="2430143" cy="698122"/>
          </a:xfrm>
          <a:custGeom>
            <a:avLst/>
            <a:gdLst/>
            <a:ahLst/>
            <a:cxnLst/>
            <a:rect l="l" t="t" r="r" b="b"/>
            <a:pathLst>
              <a:path w="4007484" h="1151254">
                <a:moveTo>
                  <a:pt x="3568925" y="0"/>
                </a:moveTo>
                <a:lnTo>
                  <a:pt x="438081" y="0"/>
                </a:lnTo>
                <a:lnTo>
                  <a:pt x="366913" y="171"/>
                </a:lnTo>
                <a:lnTo>
                  <a:pt x="306852" y="1373"/>
                </a:lnTo>
                <a:lnTo>
                  <a:pt x="256665" y="4636"/>
                </a:lnTo>
                <a:lnTo>
                  <a:pt x="215116" y="10991"/>
                </a:lnTo>
                <a:lnTo>
                  <a:pt x="138508" y="41300"/>
                </a:lnTo>
                <a:lnTo>
                  <a:pt x="100573" y="67919"/>
                </a:lnTo>
                <a:lnTo>
                  <a:pt x="67920" y="100573"/>
                </a:lnTo>
                <a:lnTo>
                  <a:pt x="41300" y="138507"/>
                </a:lnTo>
                <a:lnTo>
                  <a:pt x="21468" y="180971"/>
                </a:lnTo>
                <a:lnTo>
                  <a:pt x="4637" y="256664"/>
                </a:lnTo>
                <a:lnTo>
                  <a:pt x="1373" y="306852"/>
                </a:lnTo>
                <a:lnTo>
                  <a:pt x="171" y="366913"/>
                </a:lnTo>
                <a:lnTo>
                  <a:pt x="0" y="438080"/>
                </a:lnTo>
                <a:lnTo>
                  <a:pt x="0" y="712761"/>
                </a:lnTo>
                <a:lnTo>
                  <a:pt x="171" y="783929"/>
                </a:lnTo>
                <a:lnTo>
                  <a:pt x="1373" y="843990"/>
                </a:lnTo>
                <a:lnTo>
                  <a:pt x="4637" y="894178"/>
                </a:lnTo>
                <a:lnTo>
                  <a:pt x="10991" y="935727"/>
                </a:lnTo>
                <a:lnTo>
                  <a:pt x="41300" y="1012334"/>
                </a:lnTo>
                <a:lnTo>
                  <a:pt x="67920" y="1050269"/>
                </a:lnTo>
                <a:lnTo>
                  <a:pt x="100573" y="1082923"/>
                </a:lnTo>
                <a:lnTo>
                  <a:pt x="138508" y="1109542"/>
                </a:lnTo>
                <a:lnTo>
                  <a:pt x="180972" y="1129375"/>
                </a:lnTo>
                <a:lnTo>
                  <a:pt x="256665" y="1146206"/>
                </a:lnTo>
                <a:lnTo>
                  <a:pt x="306852" y="1149469"/>
                </a:lnTo>
                <a:lnTo>
                  <a:pt x="366913" y="1150671"/>
                </a:lnTo>
                <a:lnTo>
                  <a:pt x="438081" y="1150843"/>
                </a:lnTo>
                <a:lnTo>
                  <a:pt x="3568925" y="1150843"/>
                </a:lnTo>
                <a:lnTo>
                  <a:pt x="3640096" y="1150671"/>
                </a:lnTo>
                <a:lnTo>
                  <a:pt x="3700158" y="1149469"/>
                </a:lnTo>
                <a:lnTo>
                  <a:pt x="3750346" y="1146206"/>
                </a:lnTo>
                <a:lnTo>
                  <a:pt x="3791894" y="1139851"/>
                </a:lnTo>
                <a:lnTo>
                  <a:pt x="3868504" y="1109542"/>
                </a:lnTo>
                <a:lnTo>
                  <a:pt x="3906441" y="1082923"/>
                </a:lnTo>
                <a:lnTo>
                  <a:pt x="3939094" y="1050269"/>
                </a:lnTo>
                <a:lnTo>
                  <a:pt x="3965712" y="1012334"/>
                </a:lnTo>
                <a:lnTo>
                  <a:pt x="3985541" y="969870"/>
                </a:lnTo>
                <a:lnTo>
                  <a:pt x="4002378" y="894178"/>
                </a:lnTo>
                <a:lnTo>
                  <a:pt x="4005642" y="843990"/>
                </a:lnTo>
                <a:lnTo>
                  <a:pt x="4006845" y="783929"/>
                </a:lnTo>
                <a:lnTo>
                  <a:pt x="4007017" y="712761"/>
                </a:lnTo>
                <a:lnTo>
                  <a:pt x="4007017" y="438080"/>
                </a:lnTo>
                <a:lnTo>
                  <a:pt x="4006845" y="366913"/>
                </a:lnTo>
                <a:lnTo>
                  <a:pt x="4005642" y="306852"/>
                </a:lnTo>
                <a:lnTo>
                  <a:pt x="4002378" y="256664"/>
                </a:lnTo>
                <a:lnTo>
                  <a:pt x="3996021" y="215115"/>
                </a:lnTo>
                <a:lnTo>
                  <a:pt x="3965712" y="138507"/>
                </a:lnTo>
                <a:lnTo>
                  <a:pt x="3939094" y="100573"/>
                </a:lnTo>
                <a:lnTo>
                  <a:pt x="3906441" y="67919"/>
                </a:lnTo>
                <a:lnTo>
                  <a:pt x="3868504" y="41300"/>
                </a:lnTo>
                <a:lnTo>
                  <a:pt x="3826038" y="21467"/>
                </a:lnTo>
                <a:lnTo>
                  <a:pt x="3750346" y="4636"/>
                </a:lnTo>
                <a:lnTo>
                  <a:pt x="3700158" y="1373"/>
                </a:lnTo>
                <a:lnTo>
                  <a:pt x="3640096" y="171"/>
                </a:lnTo>
                <a:lnTo>
                  <a:pt x="3568925" y="0"/>
                </a:lnTo>
                <a:close/>
              </a:path>
            </a:pathLst>
          </a:custGeom>
          <a:solidFill>
            <a:srgbClr val="00CCFC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6568" y="4563276"/>
            <a:ext cx="1837913" cy="207695"/>
          </a:xfrm>
          <a:prstGeom prst="rect">
            <a:avLst/>
          </a:prstGeom>
        </p:spPr>
        <p:txBody>
          <a:bodyPr vert="horz" wrap="square" lIns="0" tIns="6931" rIns="0" bIns="0" rtlCol="0">
            <a:spAutoFit/>
          </a:bodyPr>
          <a:lstStyle/>
          <a:p>
            <a:pPr marL="7701" defTabSz="554492">
              <a:spcBef>
                <a:spcPts val="55"/>
              </a:spcBef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r>
              <a:rPr sz="1304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sz="1304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18" dirty="0">
                <a:solidFill>
                  <a:srgbClr val="FFFFFF"/>
                </a:solidFill>
                <a:latin typeface="Arial"/>
                <a:cs typeface="Arial"/>
              </a:rPr>
              <a:t>answer</a:t>
            </a:r>
            <a:r>
              <a:rPr sz="1304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756438" y="2798132"/>
            <a:ext cx="198308" cy="1511378"/>
            <a:chOff x="9492087" y="4614326"/>
            <a:chExt cx="327025" cy="2492375"/>
          </a:xfrm>
        </p:grpSpPr>
        <p:sp>
          <p:nvSpPr>
            <p:cNvPr id="12" name="object 12"/>
            <p:cNvSpPr/>
            <p:nvPr/>
          </p:nvSpPr>
          <p:spPr>
            <a:xfrm>
              <a:off x="9655433" y="4614326"/>
              <a:ext cx="0" cy="429259"/>
            </a:xfrm>
            <a:custGeom>
              <a:avLst/>
              <a:gdLst/>
              <a:ahLst/>
              <a:cxnLst/>
              <a:rect l="l" t="t" r="r" b="b"/>
              <a:pathLst>
                <a:path h="429260">
                  <a:moveTo>
                    <a:pt x="0" y="0"/>
                  </a:moveTo>
                  <a:lnTo>
                    <a:pt x="0" y="386790"/>
                  </a:lnTo>
                  <a:lnTo>
                    <a:pt x="0" y="428673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9492087" y="4919443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163345" y="81672"/>
                  </a:ln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9655433" y="6474712"/>
              <a:ext cx="0" cy="429259"/>
            </a:xfrm>
            <a:custGeom>
              <a:avLst/>
              <a:gdLst/>
              <a:ahLst/>
              <a:cxnLst/>
              <a:rect l="l" t="t" r="r" b="b"/>
              <a:pathLst>
                <a:path h="429259">
                  <a:moveTo>
                    <a:pt x="0" y="0"/>
                  </a:moveTo>
                  <a:lnTo>
                    <a:pt x="0" y="386790"/>
                  </a:lnTo>
                  <a:lnTo>
                    <a:pt x="0" y="428673"/>
                  </a:lnTo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9492087" y="6779830"/>
              <a:ext cx="327025" cy="327025"/>
            </a:xfrm>
            <a:custGeom>
              <a:avLst/>
              <a:gdLst/>
              <a:ahLst/>
              <a:cxnLst/>
              <a:rect l="l" t="t" r="r" b="b"/>
              <a:pathLst>
                <a:path w="327025" h="327025">
                  <a:moveTo>
                    <a:pt x="326691" y="0"/>
                  </a:moveTo>
                  <a:lnTo>
                    <a:pt x="163345" y="81672"/>
                  </a:lnTo>
                  <a:lnTo>
                    <a:pt x="0" y="0"/>
                  </a:lnTo>
                  <a:lnTo>
                    <a:pt x="163345" y="326691"/>
                  </a:lnTo>
                  <a:lnTo>
                    <a:pt x="3266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57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grpSp>
        <p:nvGrpSpPr>
          <p:cNvPr id="4" name="object 4"/>
          <p:cNvGrpSpPr/>
          <p:nvPr/>
        </p:nvGrpSpPr>
        <p:grpSpPr>
          <a:xfrm>
            <a:off x="1940603" y="2732443"/>
            <a:ext cx="7656624" cy="3170622"/>
            <a:chOff x="3199493" y="4506002"/>
            <a:chExt cx="12626340" cy="5228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99493" y="4853154"/>
              <a:ext cx="6785902" cy="3817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4347" y="4782829"/>
              <a:ext cx="3239430" cy="43437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8545" y="4506002"/>
              <a:ext cx="4516975" cy="52283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0409" y="4849090"/>
              <a:ext cx="7144377" cy="434378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55888" y="1524322"/>
            <a:ext cx="6780987" cy="121653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6569" defTabSz="554492">
              <a:spcBef>
                <a:spcPts val="1258"/>
              </a:spcBef>
            </a:pP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49" dirty="0">
                <a:solidFill>
                  <a:srgbClr val="FFFFFF"/>
                </a:solidFill>
                <a:latin typeface="Arial"/>
                <a:cs typeface="Arial"/>
              </a:rPr>
              <a:t>Google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Facebook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transmit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live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6" dirty="0">
                <a:solidFill>
                  <a:srgbClr val="FFFFFF"/>
                </a:solidFill>
                <a:latin typeface="Arial"/>
                <a:cs typeface="Arial"/>
              </a:rPr>
              <a:t>video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27" dirty="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6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internet?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741667" defTabSz="554492">
              <a:spcBef>
                <a:spcPts val="1710"/>
              </a:spcBef>
            </a:pPr>
            <a:r>
              <a:rPr sz="2183" kern="0" dirty="0">
                <a:solidFill>
                  <a:srgbClr val="FFFFFF"/>
                </a:solidFill>
                <a:latin typeface="Arial"/>
                <a:cs typeface="Arial"/>
              </a:rPr>
              <a:t>Compression</a:t>
            </a:r>
            <a:r>
              <a:rPr sz="2183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83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193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6230" y="2385031"/>
            <a:ext cx="4756830" cy="36190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5889" y="1524322"/>
            <a:ext cx="7938106" cy="1241156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Sample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BIG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Companies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6569" defTabSz="554492">
              <a:spcBef>
                <a:spcPts val="1310"/>
              </a:spcBef>
            </a:pP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1486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33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shortest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path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3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486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486" kern="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86" kern="0" spc="-12" dirty="0">
                <a:solidFill>
                  <a:srgbClr val="FFFFFF"/>
                </a:solidFill>
                <a:latin typeface="Arial"/>
                <a:cs typeface="Arial"/>
              </a:rPr>
              <a:t>map?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/>
            <a:endParaRPr sz="166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R="3081" algn="r" defTabSz="554492"/>
            <a:r>
              <a:rPr sz="2183" kern="0" dirty="0">
                <a:solidFill>
                  <a:srgbClr val="FFFFFF"/>
                </a:solidFill>
                <a:latin typeface="Arial"/>
                <a:cs typeface="Arial"/>
              </a:rPr>
              <a:t>Graph</a:t>
            </a:r>
            <a:r>
              <a:rPr sz="2183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183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98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sp>
        <p:nvSpPr>
          <p:cNvPr id="4" name="object 4"/>
          <p:cNvSpPr txBox="1"/>
          <p:nvPr/>
        </p:nvSpPr>
        <p:spPr>
          <a:xfrm>
            <a:off x="655888" y="1524322"/>
            <a:ext cx="2856409" cy="1634341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577" kern="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sz="1577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sz="1577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algorithm?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/>
            <a:endParaRPr sz="227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08133" defTabSz="554492"/>
            <a:r>
              <a:rPr sz="2183" kern="0" spc="1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183" kern="0" spc="-6" dirty="0">
                <a:solidFill>
                  <a:srgbClr val="FFFFFF"/>
                </a:solidFill>
                <a:latin typeface="Arial"/>
                <a:cs typeface="Arial"/>
              </a:rPr>
              <a:t>Correctness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spcBef>
                <a:spcPts val="27"/>
              </a:spcBef>
            </a:pPr>
            <a:endParaRPr sz="233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08133" defTabSz="554492"/>
            <a:r>
              <a:rPr sz="2183" kern="0" spc="1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2183" kern="0" spc="-6" dirty="0">
                <a:solidFill>
                  <a:srgbClr val="FFFFFF"/>
                </a:solidFill>
                <a:latin typeface="Arial"/>
                <a:cs typeface="Arial"/>
              </a:rPr>
              <a:t>Efficiency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2840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3090678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138" y="1316613"/>
            <a:ext cx="3174777" cy="31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9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925481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8303" y="1932859"/>
            <a:ext cx="5696740" cy="42770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729584" y="1679078"/>
            <a:ext cx="2727027" cy="1919932"/>
            <a:chOff x="2851507" y="2768924"/>
            <a:chExt cx="4497070" cy="31661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1507" y="2768924"/>
              <a:ext cx="3031904" cy="30319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67387" y="4954561"/>
              <a:ext cx="1102360" cy="782955"/>
            </a:xfrm>
            <a:custGeom>
              <a:avLst/>
              <a:gdLst/>
              <a:ahLst/>
              <a:cxnLst/>
              <a:rect l="l" t="t" r="r" b="b"/>
              <a:pathLst>
                <a:path w="1102359" h="782954">
                  <a:moveTo>
                    <a:pt x="0" y="0"/>
                  </a:moveTo>
                  <a:lnTo>
                    <a:pt x="1042596" y="740379"/>
                  </a:lnTo>
                  <a:lnTo>
                    <a:pt x="1102356" y="782817"/>
                  </a:lnTo>
                </a:path>
              </a:pathLst>
            </a:custGeom>
            <a:ln w="146592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6737240" y="5389531"/>
              <a:ext cx="610870" cy="546100"/>
            </a:xfrm>
            <a:custGeom>
              <a:avLst/>
              <a:gdLst/>
              <a:ahLst/>
              <a:cxnLst/>
              <a:rect l="l" t="t" r="r" b="b"/>
              <a:pathLst>
                <a:path w="610870" h="546100">
                  <a:moveTo>
                    <a:pt x="320103" y="0"/>
                  </a:moveTo>
                  <a:lnTo>
                    <a:pt x="272743" y="305409"/>
                  </a:lnTo>
                  <a:lnTo>
                    <a:pt x="0" y="450767"/>
                  </a:lnTo>
                  <a:lnTo>
                    <a:pt x="610819" y="545487"/>
                  </a:lnTo>
                  <a:lnTo>
                    <a:pt x="320103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756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925481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8549" y="1725556"/>
            <a:ext cx="2039503" cy="176041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9479" y="1979275"/>
            <a:ext cx="3571624" cy="14286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12497" y="1628344"/>
            <a:ext cx="945719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29834" y="4195210"/>
            <a:ext cx="1906244" cy="125884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89848" y="5411736"/>
            <a:ext cx="986535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-18" dirty="0">
                <a:solidFill>
                  <a:srgbClr val="FFFFFF"/>
                </a:solidFill>
                <a:latin typeface="Arial"/>
                <a:cs typeface="Arial"/>
              </a:rPr>
              <a:t>Processing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6131" y="3934740"/>
            <a:ext cx="3730791" cy="267155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76595" y="3608330"/>
            <a:ext cx="67001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spc="5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22478" y="2702279"/>
            <a:ext cx="4152921" cy="3338510"/>
            <a:chOff x="12569324" y="4456259"/>
            <a:chExt cx="6848475" cy="5505450"/>
          </a:xfrm>
        </p:grpSpPr>
        <p:sp>
          <p:nvSpPr>
            <p:cNvPr id="12" name="object 12"/>
            <p:cNvSpPr/>
            <p:nvPr/>
          </p:nvSpPr>
          <p:spPr>
            <a:xfrm>
              <a:off x="13241607" y="4492907"/>
              <a:ext cx="3701415" cy="1589405"/>
            </a:xfrm>
            <a:custGeom>
              <a:avLst/>
              <a:gdLst/>
              <a:ahLst/>
              <a:cxnLst/>
              <a:rect l="l" t="t" r="r" b="b"/>
              <a:pathLst>
                <a:path w="3701415" h="1589404">
                  <a:moveTo>
                    <a:pt x="0" y="11963"/>
                  </a:moveTo>
                  <a:lnTo>
                    <a:pt x="3667853" y="0"/>
                  </a:lnTo>
                  <a:lnTo>
                    <a:pt x="3700519" y="1552275"/>
                  </a:lnTo>
                  <a:lnTo>
                    <a:pt x="3701291" y="1588914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16796148" y="5969909"/>
              <a:ext cx="289560" cy="292100"/>
            </a:xfrm>
            <a:custGeom>
              <a:avLst/>
              <a:gdLst/>
              <a:ahLst/>
              <a:cxnLst/>
              <a:rect l="l" t="t" r="r" b="b"/>
              <a:pathLst>
                <a:path w="289559" h="292100">
                  <a:moveTo>
                    <a:pt x="288933" y="0"/>
                  </a:moveTo>
                  <a:lnTo>
                    <a:pt x="145985" y="75273"/>
                  </a:lnTo>
                  <a:lnTo>
                    <a:pt x="0" y="6080"/>
                  </a:lnTo>
                  <a:lnTo>
                    <a:pt x="150539" y="291972"/>
                  </a:lnTo>
                  <a:lnTo>
                    <a:pt x="288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12749423" y="8422957"/>
              <a:ext cx="2447925" cy="0"/>
            </a:xfrm>
            <a:custGeom>
              <a:avLst/>
              <a:gdLst/>
              <a:ahLst/>
              <a:cxnLst/>
              <a:rect l="l" t="t" r="r" b="b"/>
              <a:pathLst>
                <a:path w="2447925">
                  <a:moveTo>
                    <a:pt x="2447747" y="0"/>
                  </a:moveTo>
                  <a:lnTo>
                    <a:pt x="36648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12569324" y="8278459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144498"/>
                  </a:lnTo>
                  <a:lnTo>
                    <a:pt x="288996" y="288996"/>
                  </a:lnTo>
                  <a:lnTo>
                    <a:pt x="216747" y="144498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9287" y="6189530"/>
              <a:ext cx="4280631" cy="37719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4059990" y="6234379"/>
              <a:ext cx="5357495" cy="3166745"/>
            </a:xfrm>
            <a:custGeom>
              <a:avLst/>
              <a:gdLst/>
              <a:ahLst/>
              <a:cxnLst/>
              <a:rect l="l" t="t" r="r" b="b"/>
              <a:pathLst>
                <a:path w="5357494" h="3166745">
                  <a:moveTo>
                    <a:pt x="300671" y="0"/>
                  </a:moveTo>
                  <a:lnTo>
                    <a:pt x="0" y="590099"/>
                  </a:lnTo>
                  <a:lnTo>
                    <a:pt x="5056736" y="3166633"/>
                  </a:lnTo>
                  <a:lnTo>
                    <a:pt x="5357397" y="2576534"/>
                  </a:lnTo>
                  <a:lnTo>
                    <a:pt x="300671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 rot="1620000">
            <a:off x="8454438" y="4645250"/>
            <a:ext cx="337257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554492">
              <a:lnSpc>
                <a:spcPts val="1756"/>
              </a:lnSpc>
            </a:pPr>
            <a:r>
              <a:rPr sz="1880" kern="0" dirty="0">
                <a:solidFill>
                  <a:sysClr val="windowText" lastClr="000000"/>
                </a:solidFill>
                <a:latin typeface="Arial"/>
                <a:cs typeface="Arial"/>
              </a:rPr>
              <a:t>Data</a:t>
            </a:r>
            <a:r>
              <a:rPr sz="1880" kern="0" spc="-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80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Structures</a:t>
            </a:r>
            <a:r>
              <a:rPr sz="1880" kern="0" dirty="0">
                <a:solidFill>
                  <a:sysClr val="windowText" lastClr="000000"/>
                </a:solidFill>
                <a:latin typeface="Arial"/>
                <a:cs typeface="Arial"/>
              </a:rPr>
              <a:t> and</a:t>
            </a:r>
            <a:r>
              <a:rPr sz="1880" kern="0" spc="-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880" kern="0" spc="27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768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925481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grpSp>
        <p:nvGrpSpPr>
          <p:cNvPr id="4" name="object 4"/>
          <p:cNvGrpSpPr/>
          <p:nvPr/>
        </p:nvGrpSpPr>
        <p:grpSpPr>
          <a:xfrm>
            <a:off x="1122242" y="1684141"/>
            <a:ext cx="2678894" cy="2678894"/>
            <a:chOff x="1849954" y="2777273"/>
            <a:chExt cx="4417695" cy="4417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9954" y="2777273"/>
              <a:ext cx="4417404" cy="4417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3893" y="3347797"/>
              <a:ext cx="1257296" cy="14077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76401" y="2402974"/>
            <a:ext cx="411634" cy="99501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 defTabSz="554492">
              <a:spcBef>
                <a:spcPts val="85"/>
              </a:spcBef>
            </a:pPr>
            <a:r>
              <a:rPr sz="576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57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3329" y="1666035"/>
            <a:ext cx="5625802" cy="20209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973330" y="4033356"/>
            <a:ext cx="5626178" cy="398915"/>
          </a:xfrm>
          <a:prstGeom prst="rect">
            <a:avLst/>
          </a:prstGeom>
          <a:solidFill>
            <a:srgbClr val="EDF868"/>
          </a:solidFill>
        </p:spPr>
        <p:txBody>
          <a:bodyPr vert="horz" wrap="square" lIns="0" tIns="62380" rIns="0" bIns="0" rtlCol="0">
            <a:spAutoFit/>
          </a:bodyPr>
          <a:lstStyle/>
          <a:p>
            <a:pPr algn="ctr" defTabSz="554492">
              <a:spcBef>
                <a:spcPts val="491"/>
              </a:spcBef>
            </a:pPr>
            <a:r>
              <a:rPr sz="2183" kern="0" spc="-69" dirty="0">
                <a:solidFill>
                  <a:sysClr val="windowText" lastClr="000000"/>
                </a:solidFill>
                <a:latin typeface="Arial"/>
                <a:cs typeface="Arial"/>
              </a:rPr>
              <a:t>COMPUTER</a:t>
            </a:r>
            <a:r>
              <a:rPr sz="2183" kern="0" spc="-6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183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SCIENCE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3330" y="4720398"/>
            <a:ext cx="5626178" cy="375649"/>
          </a:xfrm>
          <a:prstGeom prst="rect">
            <a:avLst/>
          </a:prstGeom>
          <a:solidFill>
            <a:srgbClr val="EDF868"/>
          </a:solidFill>
        </p:spPr>
        <p:txBody>
          <a:bodyPr vert="horz" wrap="square" lIns="0" tIns="99347" rIns="0" bIns="0" rtlCol="0">
            <a:spAutoFit/>
          </a:bodyPr>
          <a:lstStyle/>
          <a:p>
            <a:pPr algn="ctr" defTabSz="554492">
              <a:spcBef>
                <a:spcPts val="782"/>
              </a:spcBef>
            </a:pPr>
            <a:r>
              <a:rPr sz="178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178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59711" y="4657879"/>
            <a:ext cx="1973322" cy="20358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09554" y="5509035"/>
            <a:ext cx="762425" cy="85366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084906" y="5881903"/>
            <a:ext cx="411634" cy="99501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 defTabSz="554492">
              <a:spcBef>
                <a:spcPts val="85"/>
              </a:spcBef>
            </a:pPr>
            <a:r>
              <a:rPr sz="576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57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874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925481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18942" y="1687039"/>
            <a:ext cx="3078329" cy="41044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5888" y="1679748"/>
            <a:ext cx="2558088" cy="41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3" y="925481"/>
            <a:ext cx="7284266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6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39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24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important?</a:t>
            </a:r>
            <a:endParaRPr sz="2577"/>
          </a:p>
        </p:txBody>
      </p:sp>
      <p:grpSp>
        <p:nvGrpSpPr>
          <p:cNvPr id="4" name="object 4"/>
          <p:cNvGrpSpPr/>
          <p:nvPr/>
        </p:nvGrpSpPr>
        <p:grpSpPr>
          <a:xfrm>
            <a:off x="1122242" y="1684141"/>
            <a:ext cx="2678894" cy="2678894"/>
            <a:chOff x="1849954" y="2777273"/>
            <a:chExt cx="4417695" cy="44176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9954" y="2777273"/>
              <a:ext cx="4417404" cy="4417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3893" y="3347797"/>
              <a:ext cx="1257296" cy="14077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476401" y="2402974"/>
            <a:ext cx="411634" cy="99501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 defTabSz="554492">
              <a:spcBef>
                <a:spcPts val="85"/>
              </a:spcBef>
            </a:pPr>
            <a:r>
              <a:rPr sz="576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57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3329" y="1666035"/>
            <a:ext cx="5625802" cy="202091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973327" y="4033362"/>
            <a:ext cx="5626178" cy="1196781"/>
          </a:xfrm>
          <a:custGeom>
            <a:avLst/>
            <a:gdLst/>
            <a:ahLst/>
            <a:cxnLst/>
            <a:rect l="l" t="t" r="r" b="b"/>
            <a:pathLst>
              <a:path w="9277985" h="1973579">
                <a:moveTo>
                  <a:pt x="9277363" y="1132979"/>
                </a:moveTo>
                <a:lnTo>
                  <a:pt x="0" y="1132979"/>
                </a:lnTo>
                <a:lnTo>
                  <a:pt x="0" y="1973046"/>
                </a:lnTo>
                <a:lnTo>
                  <a:pt x="9277363" y="1973046"/>
                </a:lnTo>
                <a:lnTo>
                  <a:pt x="9277363" y="1132979"/>
                </a:lnTo>
                <a:close/>
              </a:path>
              <a:path w="9277985" h="1973579">
                <a:moveTo>
                  <a:pt x="9277363" y="0"/>
                </a:moveTo>
                <a:lnTo>
                  <a:pt x="0" y="0"/>
                </a:lnTo>
                <a:lnTo>
                  <a:pt x="0" y="840054"/>
                </a:lnTo>
                <a:lnTo>
                  <a:pt x="9277363" y="840054"/>
                </a:lnTo>
                <a:lnTo>
                  <a:pt x="9277363" y="0"/>
                </a:lnTo>
                <a:close/>
              </a:path>
            </a:pathLst>
          </a:custGeom>
          <a:solidFill>
            <a:srgbClr val="EDF868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3081" y="4086109"/>
            <a:ext cx="2786327" cy="1031539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algn="ctr" defTabSz="554492">
              <a:spcBef>
                <a:spcPts val="76"/>
              </a:spcBef>
            </a:pPr>
            <a:r>
              <a:rPr sz="2183" kern="0" spc="-69" dirty="0">
                <a:solidFill>
                  <a:sysClr val="windowText" lastClr="000000"/>
                </a:solidFill>
                <a:latin typeface="Arial"/>
                <a:cs typeface="Arial"/>
              </a:rPr>
              <a:t>COMPUTER</a:t>
            </a:r>
            <a:r>
              <a:rPr sz="2183" kern="0" spc="-64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2183" kern="0" spc="-42" dirty="0">
                <a:solidFill>
                  <a:sysClr val="windowText" lastClr="000000"/>
                </a:solidFill>
                <a:latin typeface="Arial"/>
                <a:cs typeface="Arial"/>
              </a:rPr>
              <a:t>SCIENCE</a:t>
            </a:r>
            <a:endParaRPr sz="2183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spcBef>
                <a:spcPts val="12"/>
              </a:spcBef>
            </a:pPr>
            <a:endParaRPr sz="2668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algn="ctr" defTabSz="554492"/>
            <a:r>
              <a:rPr sz="178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178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859711" y="4657879"/>
            <a:ext cx="2812512" cy="2035836"/>
            <a:chOff x="6364244" y="7681187"/>
            <a:chExt cx="4638040" cy="335724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4244" y="7681187"/>
              <a:ext cx="3254154" cy="33572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4587" y="9084806"/>
              <a:ext cx="1257296" cy="14077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084906" y="5881903"/>
            <a:ext cx="411634" cy="99501"/>
          </a:xfrm>
          <a:prstGeom prst="rect">
            <a:avLst/>
          </a:prstGeom>
        </p:spPr>
        <p:txBody>
          <a:bodyPr vert="horz" wrap="square" lIns="0" tIns="10782" rIns="0" bIns="0" rtlCol="0">
            <a:spAutoFit/>
          </a:bodyPr>
          <a:lstStyle/>
          <a:p>
            <a:pPr marL="7701" defTabSz="554492">
              <a:spcBef>
                <a:spcPts val="85"/>
              </a:spcBef>
            </a:pPr>
            <a:r>
              <a:rPr sz="576" b="1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Algorithms</a:t>
            </a:r>
            <a:endParaRPr sz="57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6967" y="1320153"/>
            <a:ext cx="5534918" cy="725430"/>
          </a:xfrm>
          <a:prstGeom prst="rect">
            <a:avLst/>
          </a:prstGeom>
        </p:spPr>
        <p:txBody>
          <a:bodyPr vert="horz" wrap="square" lIns="0" tIns="57760" rIns="0" bIns="0" rtlCol="0">
            <a:spAutoFit/>
          </a:bodyPr>
          <a:lstStyle/>
          <a:p>
            <a:pPr marL="3899928" defTabSz="554492">
              <a:spcBef>
                <a:spcPts val="455"/>
              </a:spcBef>
            </a:pPr>
            <a:r>
              <a:rPr sz="2001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001" kern="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1" kern="0" spc="-6" dirty="0">
                <a:solidFill>
                  <a:srgbClr val="FFFFFF"/>
                </a:solidFill>
                <a:latin typeface="Arial"/>
                <a:cs typeface="Arial"/>
              </a:rPr>
              <a:t>Structure</a:t>
            </a:r>
            <a:endParaRPr sz="200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>
              <a:spcBef>
                <a:spcPts val="391"/>
              </a:spcBef>
            </a:pPr>
            <a:r>
              <a:rPr sz="2001" kern="0" spc="-12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2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48451" y="5713053"/>
            <a:ext cx="1143642" cy="315292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2001" kern="0" spc="39" dirty="0">
                <a:solidFill>
                  <a:srgbClr val="FFFFFF"/>
                </a:solidFill>
                <a:latin typeface="Arial"/>
                <a:cs typeface="Arial"/>
              </a:rPr>
              <a:t>Algorithm</a:t>
            </a:r>
            <a:endParaRPr sz="2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57678" y="3786667"/>
            <a:ext cx="6498350" cy="2944974"/>
          </a:xfrm>
          <a:custGeom>
            <a:avLst/>
            <a:gdLst/>
            <a:ahLst/>
            <a:cxnLst/>
            <a:rect l="l" t="t" r="r" b="b"/>
            <a:pathLst>
              <a:path w="10716260" h="4856480">
                <a:moveTo>
                  <a:pt x="9146825" y="711172"/>
                </a:moveTo>
                <a:lnTo>
                  <a:pt x="9198276" y="734803"/>
                </a:lnTo>
                <a:lnTo>
                  <a:pt x="9248870" y="758672"/>
                </a:lnTo>
                <a:lnTo>
                  <a:pt x="9298606" y="782773"/>
                </a:lnTo>
                <a:lnTo>
                  <a:pt x="9347484" y="807105"/>
                </a:lnTo>
                <a:lnTo>
                  <a:pt x="9395505" y="831662"/>
                </a:lnTo>
                <a:lnTo>
                  <a:pt x="9442669" y="856440"/>
                </a:lnTo>
                <a:lnTo>
                  <a:pt x="9488974" y="881436"/>
                </a:lnTo>
                <a:lnTo>
                  <a:pt x="9534423" y="906645"/>
                </a:lnTo>
                <a:lnTo>
                  <a:pt x="9579014" y="932064"/>
                </a:lnTo>
                <a:lnTo>
                  <a:pt x="9622747" y="957688"/>
                </a:lnTo>
                <a:lnTo>
                  <a:pt x="9665623" y="983514"/>
                </a:lnTo>
                <a:lnTo>
                  <a:pt x="9707641" y="1009537"/>
                </a:lnTo>
                <a:lnTo>
                  <a:pt x="9748802" y="1035754"/>
                </a:lnTo>
                <a:lnTo>
                  <a:pt x="9789105" y="1062161"/>
                </a:lnTo>
                <a:lnTo>
                  <a:pt x="9828551" y="1088753"/>
                </a:lnTo>
                <a:lnTo>
                  <a:pt x="9867139" y="1115527"/>
                </a:lnTo>
                <a:lnTo>
                  <a:pt x="9904870" y="1142478"/>
                </a:lnTo>
                <a:lnTo>
                  <a:pt x="9941743" y="1169603"/>
                </a:lnTo>
                <a:lnTo>
                  <a:pt x="9977759" y="1196897"/>
                </a:lnTo>
                <a:lnTo>
                  <a:pt x="10012917" y="1224357"/>
                </a:lnTo>
                <a:lnTo>
                  <a:pt x="10047218" y="1251979"/>
                </a:lnTo>
                <a:lnTo>
                  <a:pt x="10080661" y="1279759"/>
                </a:lnTo>
                <a:lnTo>
                  <a:pt x="10113247" y="1307692"/>
                </a:lnTo>
                <a:lnTo>
                  <a:pt x="10144975" y="1335774"/>
                </a:lnTo>
                <a:lnTo>
                  <a:pt x="10175845" y="1364003"/>
                </a:lnTo>
                <a:lnTo>
                  <a:pt x="10205859" y="1392373"/>
                </a:lnTo>
                <a:lnTo>
                  <a:pt x="10235014" y="1420881"/>
                </a:lnTo>
                <a:lnTo>
                  <a:pt x="10263312" y="1449522"/>
                </a:lnTo>
                <a:lnTo>
                  <a:pt x="10290753" y="1478293"/>
                </a:lnTo>
                <a:lnTo>
                  <a:pt x="10317336" y="1507190"/>
                </a:lnTo>
                <a:lnTo>
                  <a:pt x="10343061" y="1536209"/>
                </a:lnTo>
                <a:lnTo>
                  <a:pt x="10367929" y="1565345"/>
                </a:lnTo>
                <a:lnTo>
                  <a:pt x="10415093" y="1623955"/>
                </a:lnTo>
                <a:lnTo>
                  <a:pt x="10458826" y="1682988"/>
                </a:lnTo>
                <a:lnTo>
                  <a:pt x="10499129" y="1742412"/>
                </a:lnTo>
                <a:lnTo>
                  <a:pt x="10536002" y="1802195"/>
                </a:lnTo>
                <a:lnTo>
                  <a:pt x="10569446" y="1862306"/>
                </a:lnTo>
                <a:lnTo>
                  <a:pt x="10599459" y="1922712"/>
                </a:lnTo>
                <a:lnTo>
                  <a:pt x="10626042" y="1983381"/>
                </a:lnTo>
                <a:lnTo>
                  <a:pt x="10649195" y="2044281"/>
                </a:lnTo>
                <a:lnTo>
                  <a:pt x="10668918" y="2105382"/>
                </a:lnTo>
                <a:lnTo>
                  <a:pt x="10685210" y="2166650"/>
                </a:lnTo>
                <a:lnTo>
                  <a:pt x="10698073" y="2228053"/>
                </a:lnTo>
                <a:lnTo>
                  <a:pt x="10707506" y="2289560"/>
                </a:lnTo>
                <a:lnTo>
                  <a:pt x="10713508" y="2351139"/>
                </a:lnTo>
                <a:lnTo>
                  <a:pt x="10716081" y="2412759"/>
                </a:lnTo>
                <a:lnTo>
                  <a:pt x="10716081" y="2443573"/>
                </a:lnTo>
                <a:lnTo>
                  <a:pt x="10713508" y="2505192"/>
                </a:lnTo>
                <a:lnTo>
                  <a:pt x="10707506" y="2566771"/>
                </a:lnTo>
                <a:lnTo>
                  <a:pt x="10698073" y="2628279"/>
                </a:lnTo>
                <a:lnTo>
                  <a:pt x="10685210" y="2689682"/>
                </a:lnTo>
                <a:lnTo>
                  <a:pt x="10668918" y="2750950"/>
                </a:lnTo>
                <a:lnTo>
                  <a:pt x="10649195" y="2812050"/>
                </a:lnTo>
                <a:lnTo>
                  <a:pt x="10626042" y="2872951"/>
                </a:lnTo>
                <a:lnTo>
                  <a:pt x="10599459" y="2933620"/>
                </a:lnTo>
                <a:lnTo>
                  <a:pt x="10569446" y="2994026"/>
                </a:lnTo>
                <a:lnTo>
                  <a:pt x="10536002" y="3054136"/>
                </a:lnTo>
                <a:lnTo>
                  <a:pt x="10499129" y="3113919"/>
                </a:lnTo>
                <a:lnTo>
                  <a:pt x="10458826" y="3173344"/>
                </a:lnTo>
                <a:lnTo>
                  <a:pt x="10415093" y="3232376"/>
                </a:lnTo>
                <a:lnTo>
                  <a:pt x="10367929" y="3290986"/>
                </a:lnTo>
                <a:lnTo>
                  <a:pt x="10343061" y="3320123"/>
                </a:lnTo>
                <a:lnTo>
                  <a:pt x="10317336" y="3349141"/>
                </a:lnTo>
                <a:lnTo>
                  <a:pt x="10290753" y="3378038"/>
                </a:lnTo>
                <a:lnTo>
                  <a:pt x="10263312" y="3406809"/>
                </a:lnTo>
                <a:lnTo>
                  <a:pt x="10235014" y="3435451"/>
                </a:lnTo>
                <a:lnTo>
                  <a:pt x="10205859" y="3463958"/>
                </a:lnTo>
                <a:lnTo>
                  <a:pt x="10175845" y="3492329"/>
                </a:lnTo>
                <a:lnTo>
                  <a:pt x="10144975" y="3520557"/>
                </a:lnTo>
                <a:lnTo>
                  <a:pt x="10113247" y="3548640"/>
                </a:lnTo>
                <a:lnTo>
                  <a:pt x="10080661" y="3576573"/>
                </a:lnTo>
                <a:lnTo>
                  <a:pt x="10047218" y="3604352"/>
                </a:lnTo>
                <a:lnTo>
                  <a:pt x="10012917" y="3631974"/>
                </a:lnTo>
                <a:lnTo>
                  <a:pt x="9977759" y="3659434"/>
                </a:lnTo>
                <a:lnTo>
                  <a:pt x="9941743" y="3686729"/>
                </a:lnTo>
                <a:lnTo>
                  <a:pt x="9904870" y="3713853"/>
                </a:lnTo>
                <a:lnTo>
                  <a:pt x="9867139" y="3740805"/>
                </a:lnTo>
                <a:lnTo>
                  <a:pt x="9828551" y="3767578"/>
                </a:lnTo>
                <a:lnTo>
                  <a:pt x="9789105" y="3794171"/>
                </a:lnTo>
                <a:lnTo>
                  <a:pt x="9748802" y="3820577"/>
                </a:lnTo>
                <a:lnTo>
                  <a:pt x="9707641" y="3846794"/>
                </a:lnTo>
                <a:lnTo>
                  <a:pt x="9665623" y="3872817"/>
                </a:lnTo>
                <a:lnTo>
                  <a:pt x="9622747" y="3898643"/>
                </a:lnTo>
                <a:lnTo>
                  <a:pt x="9579014" y="3924268"/>
                </a:lnTo>
                <a:lnTo>
                  <a:pt x="9534423" y="3949686"/>
                </a:lnTo>
                <a:lnTo>
                  <a:pt x="9488974" y="3974896"/>
                </a:lnTo>
                <a:lnTo>
                  <a:pt x="9442669" y="3999891"/>
                </a:lnTo>
                <a:lnTo>
                  <a:pt x="9395505" y="4024670"/>
                </a:lnTo>
                <a:lnTo>
                  <a:pt x="9347484" y="4049226"/>
                </a:lnTo>
                <a:lnTo>
                  <a:pt x="9298606" y="4073558"/>
                </a:lnTo>
                <a:lnTo>
                  <a:pt x="9248870" y="4097659"/>
                </a:lnTo>
                <a:lnTo>
                  <a:pt x="9198276" y="4121528"/>
                </a:lnTo>
                <a:lnTo>
                  <a:pt x="9146825" y="4145159"/>
                </a:lnTo>
                <a:lnTo>
                  <a:pt x="9106684" y="4163163"/>
                </a:lnTo>
                <a:lnTo>
                  <a:pt x="9066230" y="4180937"/>
                </a:lnTo>
                <a:lnTo>
                  <a:pt x="9025468" y="4198479"/>
                </a:lnTo>
                <a:lnTo>
                  <a:pt x="8984401" y="4215791"/>
                </a:lnTo>
                <a:lnTo>
                  <a:pt x="8943034" y="4232872"/>
                </a:lnTo>
                <a:lnTo>
                  <a:pt x="8901371" y="4249723"/>
                </a:lnTo>
                <a:lnTo>
                  <a:pt x="8859415" y="4266342"/>
                </a:lnTo>
                <a:lnTo>
                  <a:pt x="8817172" y="4282731"/>
                </a:lnTo>
                <a:lnTo>
                  <a:pt x="8774643" y="4298888"/>
                </a:lnTo>
                <a:lnTo>
                  <a:pt x="8731835" y="4314815"/>
                </a:lnTo>
                <a:lnTo>
                  <a:pt x="8688751" y="4330511"/>
                </a:lnTo>
                <a:lnTo>
                  <a:pt x="8645394" y="4345977"/>
                </a:lnTo>
                <a:lnTo>
                  <a:pt x="8601770" y="4361211"/>
                </a:lnTo>
                <a:lnTo>
                  <a:pt x="8557881" y="4376215"/>
                </a:lnTo>
                <a:lnTo>
                  <a:pt x="8513733" y="4390988"/>
                </a:lnTo>
                <a:lnTo>
                  <a:pt x="8469328" y="4405530"/>
                </a:lnTo>
                <a:lnTo>
                  <a:pt x="8424671" y="4419841"/>
                </a:lnTo>
                <a:lnTo>
                  <a:pt x="8379767" y="4433921"/>
                </a:lnTo>
                <a:lnTo>
                  <a:pt x="8334618" y="4447771"/>
                </a:lnTo>
                <a:lnTo>
                  <a:pt x="8289230" y="4461390"/>
                </a:lnTo>
                <a:lnTo>
                  <a:pt x="8243606" y="4474777"/>
                </a:lnTo>
                <a:lnTo>
                  <a:pt x="8197750" y="4487934"/>
                </a:lnTo>
                <a:lnTo>
                  <a:pt x="8151666" y="4500861"/>
                </a:lnTo>
                <a:lnTo>
                  <a:pt x="8105358" y="4513556"/>
                </a:lnTo>
                <a:lnTo>
                  <a:pt x="8058831" y="4526021"/>
                </a:lnTo>
                <a:lnTo>
                  <a:pt x="8012088" y="4538254"/>
                </a:lnTo>
                <a:lnTo>
                  <a:pt x="7965134" y="4550257"/>
                </a:lnTo>
                <a:lnTo>
                  <a:pt x="7917972" y="4562029"/>
                </a:lnTo>
                <a:lnTo>
                  <a:pt x="7870606" y="4573571"/>
                </a:lnTo>
                <a:lnTo>
                  <a:pt x="7823041" y="4584881"/>
                </a:lnTo>
                <a:lnTo>
                  <a:pt x="7775280" y="4595961"/>
                </a:lnTo>
                <a:lnTo>
                  <a:pt x="7727327" y="4606810"/>
                </a:lnTo>
                <a:lnTo>
                  <a:pt x="7679188" y="4617428"/>
                </a:lnTo>
                <a:lnTo>
                  <a:pt x="7630864" y="4627815"/>
                </a:lnTo>
                <a:lnTo>
                  <a:pt x="7582362" y="4637971"/>
                </a:lnTo>
                <a:lnTo>
                  <a:pt x="7533684" y="4647897"/>
                </a:lnTo>
                <a:lnTo>
                  <a:pt x="7484835" y="4657591"/>
                </a:lnTo>
                <a:lnTo>
                  <a:pt x="7435818" y="4667055"/>
                </a:lnTo>
                <a:lnTo>
                  <a:pt x="7386638" y="4676288"/>
                </a:lnTo>
                <a:lnTo>
                  <a:pt x="7337299" y="4685290"/>
                </a:lnTo>
                <a:lnTo>
                  <a:pt x="7287804" y="4694062"/>
                </a:lnTo>
                <a:lnTo>
                  <a:pt x="7238159" y="4702602"/>
                </a:lnTo>
                <a:lnTo>
                  <a:pt x="7188366" y="4710912"/>
                </a:lnTo>
                <a:lnTo>
                  <a:pt x="7138430" y="4718991"/>
                </a:lnTo>
                <a:lnTo>
                  <a:pt x="7088356" y="4726839"/>
                </a:lnTo>
                <a:lnTo>
                  <a:pt x="7038146" y="4734456"/>
                </a:lnTo>
                <a:lnTo>
                  <a:pt x="6987805" y="4741842"/>
                </a:lnTo>
                <a:lnTo>
                  <a:pt x="6937337" y="4748998"/>
                </a:lnTo>
                <a:lnTo>
                  <a:pt x="6886746" y="4755923"/>
                </a:lnTo>
                <a:lnTo>
                  <a:pt x="6836036" y="4762617"/>
                </a:lnTo>
                <a:lnTo>
                  <a:pt x="6785211" y="4769080"/>
                </a:lnTo>
                <a:lnTo>
                  <a:pt x="6734276" y="4775312"/>
                </a:lnTo>
                <a:lnTo>
                  <a:pt x="6683233" y="4781314"/>
                </a:lnTo>
                <a:lnTo>
                  <a:pt x="6632088" y="4787084"/>
                </a:lnTo>
                <a:lnTo>
                  <a:pt x="6580844" y="4792624"/>
                </a:lnTo>
                <a:lnTo>
                  <a:pt x="6529505" y="4797933"/>
                </a:lnTo>
                <a:lnTo>
                  <a:pt x="6478076" y="4803011"/>
                </a:lnTo>
                <a:lnTo>
                  <a:pt x="6426560" y="4807859"/>
                </a:lnTo>
                <a:lnTo>
                  <a:pt x="6374961" y="4812475"/>
                </a:lnTo>
                <a:lnTo>
                  <a:pt x="6323284" y="4816861"/>
                </a:lnTo>
                <a:lnTo>
                  <a:pt x="6271532" y="4821016"/>
                </a:lnTo>
                <a:lnTo>
                  <a:pt x="6219709" y="4824940"/>
                </a:lnTo>
                <a:lnTo>
                  <a:pt x="6167820" y="4828633"/>
                </a:lnTo>
                <a:lnTo>
                  <a:pt x="6115869" y="4832095"/>
                </a:lnTo>
                <a:lnTo>
                  <a:pt x="6063859" y="4835327"/>
                </a:lnTo>
                <a:lnTo>
                  <a:pt x="6011794" y="4838328"/>
                </a:lnTo>
                <a:lnTo>
                  <a:pt x="5959679" y="4841097"/>
                </a:lnTo>
                <a:lnTo>
                  <a:pt x="5907518" y="4843637"/>
                </a:lnTo>
                <a:lnTo>
                  <a:pt x="5855315" y="4845945"/>
                </a:lnTo>
                <a:lnTo>
                  <a:pt x="5803073" y="4848022"/>
                </a:lnTo>
                <a:lnTo>
                  <a:pt x="5750797" y="4849869"/>
                </a:lnTo>
                <a:lnTo>
                  <a:pt x="5698491" y="4851485"/>
                </a:lnTo>
                <a:lnTo>
                  <a:pt x="5646158" y="4852870"/>
                </a:lnTo>
                <a:lnTo>
                  <a:pt x="5593804" y="4854024"/>
                </a:lnTo>
                <a:lnTo>
                  <a:pt x="5541431" y="4854947"/>
                </a:lnTo>
                <a:lnTo>
                  <a:pt x="5489044" y="4855639"/>
                </a:lnTo>
                <a:lnTo>
                  <a:pt x="5436647" y="4856101"/>
                </a:lnTo>
                <a:lnTo>
                  <a:pt x="5384244" y="4856332"/>
                </a:lnTo>
                <a:lnTo>
                  <a:pt x="5331839" y="4856332"/>
                </a:lnTo>
                <a:lnTo>
                  <a:pt x="5279436" y="4856101"/>
                </a:lnTo>
                <a:lnTo>
                  <a:pt x="5227039" y="4855639"/>
                </a:lnTo>
                <a:lnTo>
                  <a:pt x="5174652" y="4854947"/>
                </a:lnTo>
                <a:lnTo>
                  <a:pt x="5122279" y="4854024"/>
                </a:lnTo>
                <a:lnTo>
                  <a:pt x="5069924" y="4852870"/>
                </a:lnTo>
                <a:lnTo>
                  <a:pt x="5017592" y="4851485"/>
                </a:lnTo>
                <a:lnTo>
                  <a:pt x="4965286" y="4849869"/>
                </a:lnTo>
                <a:lnTo>
                  <a:pt x="4913010" y="4848022"/>
                </a:lnTo>
                <a:lnTo>
                  <a:pt x="4860768" y="4845945"/>
                </a:lnTo>
                <a:lnTo>
                  <a:pt x="4808564" y="4843637"/>
                </a:lnTo>
                <a:lnTo>
                  <a:pt x="4756403" y="4841097"/>
                </a:lnTo>
                <a:lnTo>
                  <a:pt x="4704288" y="4838328"/>
                </a:lnTo>
                <a:lnTo>
                  <a:pt x="4652224" y="4835327"/>
                </a:lnTo>
                <a:lnTo>
                  <a:pt x="4600214" y="4832095"/>
                </a:lnTo>
                <a:lnTo>
                  <a:pt x="4548263" y="4828633"/>
                </a:lnTo>
                <a:lnTo>
                  <a:pt x="4496373" y="4824940"/>
                </a:lnTo>
                <a:lnTo>
                  <a:pt x="4444551" y="4821016"/>
                </a:lnTo>
                <a:lnTo>
                  <a:pt x="4392799" y="4816861"/>
                </a:lnTo>
                <a:lnTo>
                  <a:pt x="4341122" y="4812475"/>
                </a:lnTo>
                <a:lnTo>
                  <a:pt x="4289523" y="4807859"/>
                </a:lnTo>
                <a:lnTo>
                  <a:pt x="4238007" y="4803011"/>
                </a:lnTo>
                <a:lnTo>
                  <a:pt x="4186577" y="4797933"/>
                </a:lnTo>
                <a:lnTo>
                  <a:pt x="4135239" y="4792624"/>
                </a:lnTo>
                <a:lnTo>
                  <a:pt x="4083995" y="4787084"/>
                </a:lnTo>
                <a:lnTo>
                  <a:pt x="4032849" y="4781314"/>
                </a:lnTo>
                <a:lnTo>
                  <a:pt x="3981807" y="4775312"/>
                </a:lnTo>
                <a:lnTo>
                  <a:pt x="3930871" y="4769080"/>
                </a:lnTo>
                <a:lnTo>
                  <a:pt x="3880047" y="4762617"/>
                </a:lnTo>
                <a:lnTo>
                  <a:pt x="3829337" y="4755923"/>
                </a:lnTo>
                <a:lnTo>
                  <a:pt x="3778746" y="4748998"/>
                </a:lnTo>
                <a:lnTo>
                  <a:pt x="3728278" y="4741842"/>
                </a:lnTo>
                <a:lnTo>
                  <a:pt x="3677937" y="4734456"/>
                </a:lnTo>
                <a:lnTo>
                  <a:pt x="3627727" y="4726839"/>
                </a:lnTo>
                <a:lnTo>
                  <a:pt x="3577652" y="4718991"/>
                </a:lnTo>
                <a:lnTo>
                  <a:pt x="3527716" y="4710912"/>
                </a:lnTo>
                <a:lnTo>
                  <a:pt x="3477924" y="4702602"/>
                </a:lnTo>
                <a:lnTo>
                  <a:pt x="3428278" y="4694062"/>
                </a:lnTo>
                <a:lnTo>
                  <a:pt x="3378784" y="4685290"/>
                </a:lnTo>
                <a:lnTo>
                  <a:pt x="3329445" y="4676288"/>
                </a:lnTo>
                <a:lnTo>
                  <a:pt x="3280265" y="4667055"/>
                </a:lnTo>
                <a:lnTo>
                  <a:pt x="3231248" y="4657591"/>
                </a:lnTo>
                <a:lnTo>
                  <a:pt x="3182399" y="4647897"/>
                </a:lnTo>
                <a:lnTo>
                  <a:pt x="3133721" y="4637971"/>
                </a:lnTo>
                <a:lnTo>
                  <a:pt x="3085218" y="4627815"/>
                </a:lnTo>
                <a:lnTo>
                  <a:pt x="3036895" y="4617428"/>
                </a:lnTo>
                <a:lnTo>
                  <a:pt x="2988755" y="4606810"/>
                </a:lnTo>
                <a:lnTo>
                  <a:pt x="2940803" y="4595961"/>
                </a:lnTo>
                <a:lnTo>
                  <a:pt x="2893042" y="4584881"/>
                </a:lnTo>
                <a:lnTo>
                  <a:pt x="2845477" y="4573571"/>
                </a:lnTo>
                <a:lnTo>
                  <a:pt x="2798111" y="4562029"/>
                </a:lnTo>
                <a:lnTo>
                  <a:pt x="2750949" y="4550257"/>
                </a:lnTo>
                <a:lnTo>
                  <a:pt x="2703995" y="4538254"/>
                </a:lnTo>
                <a:lnTo>
                  <a:pt x="2657252" y="4526021"/>
                </a:lnTo>
                <a:lnTo>
                  <a:pt x="2610724" y="4513556"/>
                </a:lnTo>
                <a:lnTo>
                  <a:pt x="2564417" y="4500861"/>
                </a:lnTo>
                <a:lnTo>
                  <a:pt x="2518333" y="4487934"/>
                </a:lnTo>
                <a:lnTo>
                  <a:pt x="2472477" y="4474777"/>
                </a:lnTo>
                <a:lnTo>
                  <a:pt x="2426853" y="4461390"/>
                </a:lnTo>
                <a:lnTo>
                  <a:pt x="2381465" y="4447771"/>
                </a:lnTo>
                <a:lnTo>
                  <a:pt x="2336316" y="4433921"/>
                </a:lnTo>
                <a:lnTo>
                  <a:pt x="2291412" y="4419841"/>
                </a:lnTo>
                <a:lnTo>
                  <a:pt x="2246755" y="4405530"/>
                </a:lnTo>
                <a:lnTo>
                  <a:pt x="2202351" y="4390988"/>
                </a:lnTo>
                <a:lnTo>
                  <a:pt x="2158202" y="4376215"/>
                </a:lnTo>
                <a:lnTo>
                  <a:pt x="2114313" y="4361211"/>
                </a:lnTo>
                <a:lnTo>
                  <a:pt x="2070689" y="4345977"/>
                </a:lnTo>
                <a:lnTo>
                  <a:pt x="2027332" y="4330511"/>
                </a:lnTo>
                <a:lnTo>
                  <a:pt x="1984248" y="4314815"/>
                </a:lnTo>
                <a:lnTo>
                  <a:pt x="1941440" y="4298888"/>
                </a:lnTo>
                <a:lnTo>
                  <a:pt x="1898912" y="4282731"/>
                </a:lnTo>
                <a:lnTo>
                  <a:pt x="1856668" y="4266342"/>
                </a:lnTo>
                <a:lnTo>
                  <a:pt x="1814712" y="4249723"/>
                </a:lnTo>
                <a:lnTo>
                  <a:pt x="1773049" y="4232872"/>
                </a:lnTo>
                <a:lnTo>
                  <a:pt x="1731682" y="4215791"/>
                </a:lnTo>
                <a:lnTo>
                  <a:pt x="1690616" y="4198479"/>
                </a:lnTo>
                <a:lnTo>
                  <a:pt x="1649853" y="4180937"/>
                </a:lnTo>
                <a:lnTo>
                  <a:pt x="1609399" y="4163163"/>
                </a:lnTo>
                <a:lnTo>
                  <a:pt x="1569258" y="4145159"/>
                </a:lnTo>
                <a:lnTo>
                  <a:pt x="1517807" y="4121528"/>
                </a:lnTo>
                <a:lnTo>
                  <a:pt x="1467213" y="4097659"/>
                </a:lnTo>
                <a:lnTo>
                  <a:pt x="1417477" y="4073558"/>
                </a:lnTo>
                <a:lnTo>
                  <a:pt x="1368599" y="4049226"/>
                </a:lnTo>
                <a:lnTo>
                  <a:pt x="1320578" y="4024670"/>
                </a:lnTo>
                <a:lnTo>
                  <a:pt x="1273414" y="3999891"/>
                </a:lnTo>
                <a:lnTo>
                  <a:pt x="1227108" y="3974896"/>
                </a:lnTo>
                <a:lnTo>
                  <a:pt x="1181660" y="3949686"/>
                </a:lnTo>
                <a:lnTo>
                  <a:pt x="1137069" y="3924268"/>
                </a:lnTo>
                <a:lnTo>
                  <a:pt x="1093335" y="3898643"/>
                </a:lnTo>
                <a:lnTo>
                  <a:pt x="1050459" y="3872817"/>
                </a:lnTo>
                <a:lnTo>
                  <a:pt x="1008441" y="3846794"/>
                </a:lnTo>
                <a:lnTo>
                  <a:pt x="967280" y="3820577"/>
                </a:lnTo>
                <a:lnTo>
                  <a:pt x="926977" y="3794171"/>
                </a:lnTo>
                <a:lnTo>
                  <a:pt x="887531" y="3767578"/>
                </a:lnTo>
                <a:lnTo>
                  <a:pt x="848943" y="3740805"/>
                </a:lnTo>
                <a:lnTo>
                  <a:pt x="811212" y="3713853"/>
                </a:lnTo>
                <a:lnTo>
                  <a:pt x="774339" y="3686729"/>
                </a:lnTo>
                <a:lnTo>
                  <a:pt x="738323" y="3659434"/>
                </a:lnTo>
                <a:lnTo>
                  <a:pt x="703165" y="3631974"/>
                </a:lnTo>
                <a:lnTo>
                  <a:pt x="668864" y="3604352"/>
                </a:lnTo>
                <a:lnTo>
                  <a:pt x="635421" y="3576573"/>
                </a:lnTo>
                <a:lnTo>
                  <a:pt x="602835" y="3548640"/>
                </a:lnTo>
                <a:lnTo>
                  <a:pt x="571107" y="3520557"/>
                </a:lnTo>
                <a:lnTo>
                  <a:pt x="540236" y="3492329"/>
                </a:lnTo>
                <a:lnTo>
                  <a:pt x="510223" y="3463958"/>
                </a:lnTo>
                <a:lnTo>
                  <a:pt x="481067" y="3435451"/>
                </a:lnTo>
                <a:lnTo>
                  <a:pt x="452769" y="3406809"/>
                </a:lnTo>
                <a:lnTo>
                  <a:pt x="425329" y="3378038"/>
                </a:lnTo>
                <a:lnTo>
                  <a:pt x="398746" y="3349141"/>
                </a:lnTo>
                <a:lnTo>
                  <a:pt x="373020" y="3320123"/>
                </a:lnTo>
                <a:lnTo>
                  <a:pt x="348152" y="3290986"/>
                </a:lnTo>
                <a:lnTo>
                  <a:pt x="300988" y="3232376"/>
                </a:lnTo>
                <a:lnTo>
                  <a:pt x="257255" y="3173344"/>
                </a:lnTo>
                <a:lnTo>
                  <a:pt x="216952" y="3113919"/>
                </a:lnTo>
                <a:lnTo>
                  <a:pt x="180078" y="3054136"/>
                </a:lnTo>
                <a:lnTo>
                  <a:pt x="146635" y="2994026"/>
                </a:lnTo>
                <a:lnTo>
                  <a:pt x="116622" y="2933620"/>
                </a:lnTo>
                <a:lnTo>
                  <a:pt x="90039" y="2872951"/>
                </a:lnTo>
                <a:lnTo>
                  <a:pt x="66886" y="2812050"/>
                </a:lnTo>
                <a:lnTo>
                  <a:pt x="47163" y="2750950"/>
                </a:lnTo>
                <a:lnTo>
                  <a:pt x="30870" y="2689682"/>
                </a:lnTo>
                <a:lnTo>
                  <a:pt x="18007" y="2628279"/>
                </a:lnTo>
                <a:lnTo>
                  <a:pt x="8575" y="2566771"/>
                </a:lnTo>
                <a:lnTo>
                  <a:pt x="2572" y="2505192"/>
                </a:lnTo>
                <a:lnTo>
                  <a:pt x="0" y="2443573"/>
                </a:lnTo>
                <a:lnTo>
                  <a:pt x="0" y="2412759"/>
                </a:lnTo>
                <a:lnTo>
                  <a:pt x="2572" y="2351139"/>
                </a:lnTo>
                <a:lnTo>
                  <a:pt x="8575" y="2289560"/>
                </a:lnTo>
                <a:lnTo>
                  <a:pt x="18007" y="2228053"/>
                </a:lnTo>
                <a:lnTo>
                  <a:pt x="30870" y="2166650"/>
                </a:lnTo>
                <a:lnTo>
                  <a:pt x="47163" y="2105382"/>
                </a:lnTo>
                <a:lnTo>
                  <a:pt x="66886" y="2044281"/>
                </a:lnTo>
                <a:lnTo>
                  <a:pt x="90039" y="1983381"/>
                </a:lnTo>
                <a:lnTo>
                  <a:pt x="116622" y="1922712"/>
                </a:lnTo>
                <a:lnTo>
                  <a:pt x="146635" y="1862306"/>
                </a:lnTo>
                <a:lnTo>
                  <a:pt x="180078" y="1802195"/>
                </a:lnTo>
                <a:lnTo>
                  <a:pt x="216952" y="1742412"/>
                </a:lnTo>
                <a:lnTo>
                  <a:pt x="257255" y="1682988"/>
                </a:lnTo>
                <a:lnTo>
                  <a:pt x="300988" y="1623955"/>
                </a:lnTo>
                <a:lnTo>
                  <a:pt x="348152" y="1565345"/>
                </a:lnTo>
                <a:lnTo>
                  <a:pt x="373020" y="1536209"/>
                </a:lnTo>
                <a:lnTo>
                  <a:pt x="398746" y="1507190"/>
                </a:lnTo>
                <a:lnTo>
                  <a:pt x="425329" y="1478293"/>
                </a:lnTo>
                <a:lnTo>
                  <a:pt x="452769" y="1449522"/>
                </a:lnTo>
                <a:lnTo>
                  <a:pt x="481067" y="1420881"/>
                </a:lnTo>
                <a:lnTo>
                  <a:pt x="510223" y="1392373"/>
                </a:lnTo>
                <a:lnTo>
                  <a:pt x="540236" y="1364003"/>
                </a:lnTo>
                <a:lnTo>
                  <a:pt x="571107" y="1335774"/>
                </a:lnTo>
                <a:lnTo>
                  <a:pt x="602835" y="1307692"/>
                </a:lnTo>
                <a:lnTo>
                  <a:pt x="635421" y="1279759"/>
                </a:lnTo>
                <a:lnTo>
                  <a:pt x="668864" y="1251979"/>
                </a:lnTo>
                <a:lnTo>
                  <a:pt x="703165" y="1224357"/>
                </a:lnTo>
                <a:lnTo>
                  <a:pt x="738323" y="1196897"/>
                </a:lnTo>
                <a:lnTo>
                  <a:pt x="774339" y="1169603"/>
                </a:lnTo>
                <a:lnTo>
                  <a:pt x="811212" y="1142478"/>
                </a:lnTo>
                <a:lnTo>
                  <a:pt x="848943" y="1115527"/>
                </a:lnTo>
                <a:lnTo>
                  <a:pt x="887531" y="1088753"/>
                </a:lnTo>
                <a:lnTo>
                  <a:pt x="926977" y="1062161"/>
                </a:lnTo>
                <a:lnTo>
                  <a:pt x="967280" y="1035754"/>
                </a:lnTo>
                <a:lnTo>
                  <a:pt x="1008441" y="1009537"/>
                </a:lnTo>
                <a:lnTo>
                  <a:pt x="1050459" y="983514"/>
                </a:lnTo>
                <a:lnTo>
                  <a:pt x="1093335" y="957688"/>
                </a:lnTo>
                <a:lnTo>
                  <a:pt x="1137069" y="932064"/>
                </a:lnTo>
                <a:lnTo>
                  <a:pt x="1181660" y="906645"/>
                </a:lnTo>
                <a:lnTo>
                  <a:pt x="1227108" y="881436"/>
                </a:lnTo>
                <a:lnTo>
                  <a:pt x="1273414" y="856440"/>
                </a:lnTo>
                <a:lnTo>
                  <a:pt x="1320578" y="831662"/>
                </a:lnTo>
                <a:lnTo>
                  <a:pt x="1368599" y="807105"/>
                </a:lnTo>
                <a:lnTo>
                  <a:pt x="1417477" y="782773"/>
                </a:lnTo>
                <a:lnTo>
                  <a:pt x="1467213" y="758672"/>
                </a:lnTo>
                <a:lnTo>
                  <a:pt x="1517807" y="734803"/>
                </a:lnTo>
                <a:lnTo>
                  <a:pt x="1569258" y="711172"/>
                </a:lnTo>
                <a:lnTo>
                  <a:pt x="1609399" y="693168"/>
                </a:lnTo>
                <a:lnTo>
                  <a:pt x="1649853" y="675395"/>
                </a:lnTo>
                <a:lnTo>
                  <a:pt x="1690616" y="657852"/>
                </a:lnTo>
                <a:lnTo>
                  <a:pt x="1731682" y="640540"/>
                </a:lnTo>
                <a:lnTo>
                  <a:pt x="1773049" y="623459"/>
                </a:lnTo>
                <a:lnTo>
                  <a:pt x="1814712" y="606609"/>
                </a:lnTo>
                <a:lnTo>
                  <a:pt x="1856668" y="589989"/>
                </a:lnTo>
                <a:lnTo>
                  <a:pt x="1898912" y="573601"/>
                </a:lnTo>
                <a:lnTo>
                  <a:pt x="1941440" y="557443"/>
                </a:lnTo>
                <a:lnTo>
                  <a:pt x="1984248" y="541516"/>
                </a:lnTo>
                <a:lnTo>
                  <a:pt x="2027332" y="525820"/>
                </a:lnTo>
                <a:lnTo>
                  <a:pt x="2070689" y="510354"/>
                </a:lnTo>
                <a:lnTo>
                  <a:pt x="2114313" y="495120"/>
                </a:lnTo>
                <a:lnTo>
                  <a:pt x="2158202" y="480116"/>
                </a:lnTo>
                <a:lnTo>
                  <a:pt x="2202351" y="465343"/>
                </a:lnTo>
                <a:lnTo>
                  <a:pt x="2246755" y="450801"/>
                </a:lnTo>
                <a:lnTo>
                  <a:pt x="2291412" y="436490"/>
                </a:lnTo>
                <a:lnTo>
                  <a:pt x="2336316" y="422410"/>
                </a:lnTo>
                <a:lnTo>
                  <a:pt x="2381465" y="408560"/>
                </a:lnTo>
                <a:lnTo>
                  <a:pt x="2426853" y="394942"/>
                </a:lnTo>
                <a:lnTo>
                  <a:pt x="2472477" y="381554"/>
                </a:lnTo>
                <a:lnTo>
                  <a:pt x="2518333" y="368397"/>
                </a:lnTo>
                <a:lnTo>
                  <a:pt x="2564417" y="355471"/>
                </a:lnTo>
                <a:lnTo>
                  <a:pt x="2610724" y="342775"/>
                </a:lnTo>
                <a:lnTo>
                  <a:pt x="2657252" y="330311"/>
                </a:lnTo>
                <a:lnTo>
                  <a:pt x="2703995" y="318077"/>
                </a:lnTo>
                <a:lnTo>
                  <a:pt x="2750949" y="306074"/>
                </a:lnTo>
                <a:lnTo>
                  <a:pt x="2798111" y="294302"/>
                </a:lnTo>
                <a:lnTo>
                  <a:pt x="2845477" y="282761"/>
                </a:lnTo>
                <a:lnTo>
                  <a:pt x="2893042" y="271450"/>
                </a:lnTo>
                <a:lnTo>
                  <a:pt x="2940803" y="260371"/>
                </a:lnTo>
                <a:lnTo>
                  <a:pt x="2988755" y="249522"/>
                </a:lnTo>
                <a:lnTo>
                  <a:pt x="3036895" y="238904"/>
                </a:lnTo>
                <a:lnTo>
                  <a:pt x="3085218" y="228517"/>
                </a:lnTo>
                <a:lnTo>
                  <a:pt x="3133721" y="218360"/>
                </a:lnTo>
                <a:lnTo>
                  <a:pt x="3182399" y="208435"/>
                </a:lnTo>
                <a:lnTo>
                  <a:pt x="3231248" y="198740"/>
                </a:lnTo>
                <a:lnTo>
                  <a:pt x="3280265" y="189276"/>
                </a:lnTo>
                <a:lnTo>
                  <a:pt x="3329445" y="180043"/>
                </a:lnTo>
                <a:lnTo>
                  <a:pt x="3378784" y="171041"/>
                </a:lnTo>
                <a:lnTo>
                  <a:pt x="3428278" y="162270"/>
                </a:lnTo>
                <a:lnTo>
                  <a:pt x="3477924" y="153729"/>
                </a:lnTo>
                <a:lnTo>
                  <a:pt x="3527716" y="145419"/>
                </a:lnTo>
                <a:lnTo>
                  <a:pt x="3577652" y="137341"/>
                </a:lnTo>
                <a:lnTo>
                  <a:pt x="3627727" y="129493"/>
                </a:lnTo>
                <a:lnTo>
                  <a:pt x="3677937" y="121875"/>
                </a:lnTo>
                <a:lnTo>
                  <a:pt x="3728278" y="114489"/>
                </a:lnTo>
                <a:lnTo>
                  <a:pt x="3778746" y="107333"/>
                </a:lnTo>
                <a:lnTo>
                  <a:pt x="3829337" y="100409"/>
                </a:lnTo>
                <a:lnTo>
                  <a:pt x="3880047" y="93715"/>
                </a:lnTo>
                <a:lnTo>
                  <a:pt x="3930871" y="87251"/>
                </a:lnTo>
                <a:lnTo>
                  <a:pt x="3981807" y="81019"/>
                </a:lnTo>
                <a:lnTo>
                  <a:pt x="4032849" y="75018"/>
                </a:lnTo>
                <a:lnTo>
                  <a:pt x="4083995" y="69247"/>
                </a:lnTo>
                <a:lnTo>
                  <a:pt x="4135239" y="63707"/>
                </a:lnTo>
                <a:lnTo>
                  <a:pt x="4186577" y="58398"/>
                </a:lnTo>
                <a:lnTo>
                  <a:pt x="4238007" y="53320"/>
                </a:lnTo>
                <a:lnTo>
                  <a:pt x="4289523" y="48473"/>
                </a:lnTo>
                <a:lnTo>
                  <a:pt x="4341122" y="43856"/>
                </a:lnTo>
                <a:lnTo>
                  <a:pt x="4392799" y="39471"/>
                </a:lnTo>
                <a:lnTo>
                  <a:pt x="4444551" y="35316"/>
                </a:lnTo>
                <a:lnTo>
                  <a:pt x="4496373" y="31392"/>
                </a:lnTo>
                <a:lnTo>
                  <a:pt x="4548263" y="27699"/>
                </a:lnTo>
                <a:lnTo>
                  <a:pt x="4600214" y="24236"/>
                </a:lnTo>
                <a:lnTo>
                  <a:pt x="4652224" y="21005"/>
                </a:lnTo>
                <a:lnTo>
                  <a:pt x="4704288" y="18004"/>
                </a:lnTo>
                <a:lnTo>
                  <a:pt x="4756403" y="15234"/>
                </a:lnTo>
                <a:lnTo>
                  <a:pt x="4808564" y="12695"/>
                </a:lnTo>
                <a:lnTo>
                  <a:pt x="4860768" y="10387"/>
                </a:lnTo>
                <a:lnTo>
                  <a:pt x="4913010" y="8309"/>
                </a:lnTo>
                <a:lnTo>
                  <a:pt x="4965286" y="6463"/>
                </a:lnTo>
                <a:lnTo>
                  <a:pt x="5017592" y="4847"/>
                </a:lnTo>
                <a:lnTo>
                  <a:pt x="5069924" y="3462"/>
                </a:lnTo>
                <a:lnTo>
                  <a:pt x="5122279" y="2308"/>
                </a:lnTo>
                <a:lnTo>
                  <a:pt x="5174652" y="1384"/>
                </a:lnTo>
                <a:lnTo>
                  <a:pt x="5227039" y="692"/>
                </a:lnTo>
                <a:lnTo>
                  <a:pt x="5279436" y="230"/>
                </a:lnTo>
                <a:lnTo>
                  <a:pt x="5331839" y="0"/>
                </a:lnTo>
                <a:lnTo>
                  <a:pt x="5384244" y="0"/>
                </a:lnTo>
                <a:lnTo>
                  <a:pt x="5436647" y="230"/>
                </a:lnTo>
                <a:lnTo>
                  <a:pt x="5489044" y="692"/>
                </a:lnTo>
                <a:lnTo>
                  <a:pt x="5541431" y="1384"/>
                </a:lnTo>
                <a:lnTo>
                  <a:pt x="5593804" y="2308"/>
                </a:lnTo>
                <a:lnTo>
                  <a:pt x="5646158" y="3462"/>
                </a:lnTo>
                <a:lnTo>
                  <a:pt x="5698491" y="4847"/>
                </a:lnTo>
                <a:lnTo>
                  <a:pt x="5750797" y="6463"/>
                </a:lnTo>
                <a:lnTo>
                  <a:pt x="5803073" y="8309"/>
                </a:lnTo>
                <a:lnTo>
                  <a:pt x="5855315" y="10387"/>
                </a:lnTo>
                <a:lnTo>
                  <a:pt x="5907518" y="12695"/>
                </a:lnTo>
                <a:lnTo>
                  <a:pt x="5959679" y="15234"/>
                </a:lnTo>
                <a:lnTo>
                  <a:pt x="6011794" y="18004"/>
                </a:lnTo>
                <a:lnTo>
                  <a:pt x="6063859" y="21005"/>
                </a:lnTo>
                <a:lnTo>
                  <a:pt x="6115869" y="24236"/>
                </a:lnTo>
                <a:lnTo>
                  <a:pt x="6167820" y="27699"/>
                </a:lnTo>
                <a:lnTo>
                  <a:pt x="6219709" y="31392"/>
                </a:lnTo>
                <a:lnTo>
                  <a:pt x="6271532" y="35316"/>
                </a:lnTo>
                <a:lnTo>
                  <a:pt x="6323284" y="39471"/>
                </a:lnTo>
                <a:lnTo>
                  <a:pt x="6374961" y="43856"/>
                </a:lnTo>
                <a:lnTo>
                  <a:pt x="6426560" y="48473"/>
                </a:lnTo>
                <a:lnTo>
                  <a:pt x="6478076" y="53320"/>
                </a:lnTo>
                <a:lnTo>
                  <a:pt x="6529505" y="58398"/>
                </a:lnTo>
                <a:lnTo>
                  <a:pt x="6580844" y="63707"/>
                </a:lnTo>
                <a:lnTo>
                  <a:pt x="6632088" y="69247"/>
                </a:lnTo>
                <a:lnTo>
                  <a:pt x="6683233" y="75018"/>
                </a:lnTo>
                <a:lnTo>
                  <a:pt x="6734276" y="81019"/>
                </a:lnTo>
                <a:lnTo>
                  <a:pt x="6785211" y="87251"/>
                </a:lnTo>
                <a:lnTo>
                  <a:pt x="6836036" y="93715"/>
                </a:lnTo>
                <a:lnTo>
                  <a:pt x="6886746" y="100409"/>
                </a:lnTo>
                <a:lnTo>
                  <a:pt x="6937337" y="107333"/>
                </a:lnTo>
                <a:lnTo>
                  <a:pt x="6987805" y="114489"/>
                </a:lnTo>
                <a:lnTo>
                  <a:pt x="7038146" y="121875"/>
                </a:lnTo>
                <a:lnTo>
                  <a:pt x="7088356" y="129493"/>
                </a:lnTo>
                <a:lnTo>
                  <a:pt x="7138430" y="137341"/>
                </a:lnTo>
                <a:lnTo>
                  <a:pt x="7188366" y="145419"/>
                </a:lnTo>
                <a:lnTo>
                  <a:pt x="7238159" y="153729"/>
                </a:lnTo>
                <a:lnTo>
                  <a:pt x="7287804" y="162270"/>
                </a:lnTo>
                <a:lnTo>
                  <a:pt x="7337299" y="171041"/>
                </a:lnTo>
                <a:lnTo>
                  <a:pt x="7386638" y="180043"/>
                </a:lnTo>
                <a:lnTo>
                  <a:pt x="7435818" y="189276"/>
                </a:lnTo>
                <a:lnTo>
                  <a:pt x="7484835" y="198740"/>
                </a:lnTo>
                <a:lnTo>
                  <a:pt x="7533684" y="208435"/>
                </a:lnTo>
                <a:lnTo>
                  <a:pt x="7582362" y="218360"/>
                </a:lnTo>
                <a:lnTo>
                  <a:pt x="7630864" y="228517"/>
                </a:lnTo>
                <a:lnTo>
                  <a:pt x="7679188" y="238904"/>
                </a:lnTo>
                <a:lnTo>
                  <a:pt x="7727327" y="249522"/>
                </a:lnTo>
                <a:lnTo>
                  <a:pt x="7775280" y="260371"/>
                </a:lnTo>
                <a:lnTo>
                  <a:pt x="7823041" y="271450"/>
                </a:lnTo>
                <a:lnTo>
                  <a:pt x="7870606" y="282761"/>
                </a:lnTo>
                <a:lnTo>
                  <a:pt x="7917972" y="294302"/>
                </a:lnTo>
                <a:lnTo>
                  <a:pt x="7965134" y="306074"/>
                </a:lnTo>
                <a:lnTo>
                  <a:pt x="8012088" y="318077"/>
                </a:lnTo>
                <a:lnTo>
                  <a:pt x="8058831" y="330311"/>
                </a:lnTo>
                <a:lnTo>
                  <a:pt x="8105358" y="342775"/>
                </a:lnTo>
                <a:lnTo>
                  <a:pt x="8151666" y="355471"/>
                </a:lnTo>
                <a:lnTo>
                  <a:pt x="8197750" y="368397"/>
                </a:lnTo>
                <a:lnTo>
                  <a:pt x="8243606" y="381554"/>
                </a:lnTo>
                <a:lnTo>
                  <a:pt x="8289230" y="394942"/>
                </a:lnTo>
                <a:lnTo>
                  <a:pt x="8334618" y="408560"/>
                </a:lnTo>
                <a:lnTo>
                  <a:pt x="8379767" y="422410"/>
                </a:lnTo>
                <a:lnTo>
                  <a:pt x="8424671" y="436490"/>
                </a:lnTo>
                <a:lnTo>
                  <a:pt x="8469328" y="450801"/>
                </a:lnTo>
                <a:lnTo>
                  <a:pt x="8513733" y="465343"/>
                </a:lnTo>
                <a:lnTo>
                  <a:pt x="8557881" y="480116"/>
                </a:lnTo>
                <a:lnTo>
                  <a:pt x="8601770" y="495120"/>
                </a:lnTo>
                <a:lnTo>
                  <a:pt x="8645394" y="510354"/>
                </a:lnTo>
                <a:lnTo>
                  <a:pt x="8688751" y="525820"/>
                </a:lnTo>
                <a:lnTo>
                  <a:pt x="8731835" y="541516"/>
                </a:lnTo>
                <a:lnTo>
                  <a:pt x="8774643" y="557443"/>
                </a:lnTo>
                <a:lnTo>
                  <a:pt x="8817172" y="573601"/>
                </a:lnTo>
                <a:lnTo>
                  <a:pt x="8859415" y="589989"/>
                </a:lnTo>
                <a:lnTo>
                  <a:pt x="8901371" y="606609"/>
                </a:lnTo>
                <a:lnTo>
                  <a:pt x="8943034" y="623459"/>
                </a:lnTo>
                <a:lnTo>
                  <a:pt x="8984401" y="640540"/>
                </a:lnTo>
                <a:lnTo>
                  <a:pt x="9025468" y="657852"/>
                </a:lnTo>
                <a:lnTo>
                  <a:pt x="9066230" y="675395"/>
                </a:lnTo>
                <a:lnTo>
                  <a:pt x="9106684" y="693168"/>
                </a:lnTo>
                <a:lnTo>
                  <a:pt x="9146825" y="711172"/>
                </a:lnTo>
                <a:close/>
              </a:path>
            </a:pathLst>
          </a:custGeom>
          <a:ln w="20941">
            <a:solidFill>
              <a:srgbClr val="EE220C"/>
            </a:solidFill>
          </a:ln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1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2891188"/>
            <a:ext cx="5140227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48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149" dirty="0">
                <a:solidFill>
                  <a:srgbClr val="45B9C7"/>
                </a:solidFill>
              </a:rPr>
              <a:t>a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97" dirty="0">
                <a:solidFill>
                  <a:srgbClr val="45B9C7"/>
                </a:solidFill>
              </a:rPr>
              <a:t>Structure?</a:t>
            </a:r>
            <a:endParaRPr sz="372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6712" y="820987"/>
            <a:ext cx="4699927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9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925481"/>
            <a:ext cx="8077885" cy="40708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spcBef>
                <a:spcPts val="82"/>
              </a:spcBef>
            </a:pPr>
            <a:r>
              <a:rPr sz="2577" spc="-45" dirty="0">
                <a:solidFill>
                  <a:srgbClr val="45B9C7"/>
                </a:solidFill>
              </a:rPr>
              <a:t>Why</a:t>
            </a:r>
            <a:r>
              <a:rPr sz="2577" spc="-136" dirty="0">
                <a:solidFill>
                  <a:srgbClr val="45B9C7"/>
                </a:solidFill>
              </a:rPr>
              <a:t> </a:t>
            </a:r>
            <a:r>
              <a:rPr sz="2577" spc="-85" dirty="0">
                <a:solidFill>
                  <a:srgbClr val="45B9C7"/>
                </a:solidFill>
              </a:rPr>
              <a:t>are</a:t>
            </a:r>
            <a:r>
              <a:rPr sz="2577" spc="-100" dirty="0">
                <a:solidFill>
                  <a:srgbClr val="45B9C7"/>
                </a:solidFill>
              </a:rPr>
              <a:t> </a:t>
            </a:r>
            <a:r>
              <a:rPr sz="2577" spc="-33" dirty="0">
                <a:solidFill>
                  <a:srgbClr val="45B9C7"/>
                </a:solidFill>
              </a:rPr>
              <a:t>Data</a:t>
            </a:r>
            <a:r>
              <a:rPr sz="2577" spc="-143" dirty="0">
                <a:solidFill>
                  <a:srgbClr val="45B9C7"/>
                </a:solidFill>
              </a:rPr>
              <a:t> </a:t>
            </a:r>
            <a:r>
              <a:rPr sz="2577" spc="-76" dirty="0">
                <a:solidFill>
                  <a:srgbClr val="45B9C7"/>
                </a:solidFill>
              </a:rPr>
              <a:t>Structures</a:t>
            </a:r>
            <a:r>
              <a:rPr sz="2577" spc="-103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and</a:t>
            </a:r>
            <a:r>
              <a:rPr sz="2577" spc="-121" dirty="0">
                <a:solidFill>
                  <a:srgbClr val="45B9C7"/>
                </a:solidFill>
              </a:rPr>
              <a:t> </a:t>
            </a:r>
            <a:r>
              <a:rPr sz="2577" spc="-6" dirty="0">
                <a:solidFill>
                  <a:srgbClr val="45B9C7"/>
                </a:solidFill>
              </a:rPr>
              <a:t>Algorithms</a:t>
            </a:r>
            <a:r>
              <a:rPr sz="2577" spc="-118" dirty="0">
                <a:solidFill>
                  <a:srgbClr val="45B9C7"/>
                </a:solidFill>
              </a:rPr>
              <a:t> </a:t>
            </a:r>
            <a:r>
              <a:rPr sz="2577" dirty="0">
                <a:solidFill>
                  <a:srgbClr val="45B9C7"/>
                </a:solidFill>
              </a:rPr>
              <a:t>in</a:t>
            </a:r>
            <a:r>
              <a:rPr sz="2577" spc="-121" dirty="0">
                <a:solidFill>
                  <a:srgbClr val="45B9C7"/>
                </a:solidFill>
              </a:rPr>
              <a:t> </a:t>
            </a:r>
            <a:r>
              <a:rPr sz="2577" spc="-173" dirty="0">
                <a:solidFill>
                  <a:srgbClr val="45B9C7"/>
                </a:solidFill>
              </a:rPr>
              <a:t>INTERVIEWS?</a:t>
            </a:r>
            <a:endParaRPr sz="2577"/>
          </a:p>
        </p:txBody>
      </p:sp>
      <p:sp>
        <p:nvSpPr>
          <p:cNvPr id="4" name="object 4"/>
          <p:cNvSpPr txBox="1"/>
          <p:nvPr/>
        </p:nvSpPr>
        <p:spPr>
          <a:xfrm>
            <a:off x="4840029" y="2109280"/>
            <a:ext cx="2436688" cy="684372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  <a:tabLst>
                <a:tab pos="257608" algn="l"/>
              </a:tabLst>
            </a:pPr>
            <a:r>
              <a:rPr sz="3911" kern="0" spc="-45" baseline="-51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911" kern="0" baseline="-5167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789" kern="0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solving</a:t>
            </a:r>
            <a:r>
              <a:rPr sz="1789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spc="-18" dirty="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endParaRPr sz="178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00042" y="1782603"/>
            <a:ext cx="1906458" cy="16662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717" y="1462191"/>
            <a:ext cx="2579841" cy="17167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40029" y="3874255"/>
            <a:ext cx="5839889" cy="409040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 defTabSz="554492">
              <a:spcBef>
                <a:spcPts val="61"/>
              </a:spcBef>
              <a:tabLst>
                <a:tab pos="257608" algn="l"/>
              </a:tabLst>
            </a:pPr>
            <a:r>
              <a:rPr sz="3911" kern="0" spc="-45" baseline="-5167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911" kern="0" baseline="-5167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sz="1789" kern="0" spc="6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concepts</a:t>
            </a:r>
            <a:r>
              <a:rPr sz="1789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789" kern="0" spc="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1789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789" kern="0" spc="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spc="42" dirty="0">
                <a:solidFill>
                  <a:srgbClr val="FFFFFF"/>
                </a:solidFill>
                <a:latin typeface="Arial"/>
                <a:cs typeface="Arial"/>
              </a:rPr>
              <a:t>limited</a:t>
            </a:r>
            <a:r>
              <a:rPr sz="1789" kern="0"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89" kern="0" spc="27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178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02900" y="4495103"/>
            <a:ext cx="2300739" cy="14379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12915" y="4413818"/>
            <a:ext cx="1298174" cy="16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56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2891188"/>
            <a:ext cx="4752852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67" dirty="0">
                <a:solidFill>
                  <a:srgbClr val="45B9C7"/>
                </a:solidFill>
              </a:rPr>
              <a:t> </a:t>
            </a:r>
            <a:r>
              <a:rPr sz="3729" spc="-64" dirty="0">
                <a:solidFill>
                  <a:srgbClr val="45B9C7"/>
                </a:solidFill>
              </a:rPr>
              <a:t>Structure</a:t>
            </a:r>
            <a:endParaRPr sz="372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6712" y="820987"/>
            <a:ext cx="4699927" cy="469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14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67" dirty="0">
                <a:solidFill>
                  <a:srgbClr val="45B9C7"/>
                </a:solidFill>
              </a:rPr>
              <a:t> </a:t>
            </a:r>
            <a:r>
              <a:rPr sz="3729" spc="-64" dirty="0">
                <a:solidFill>
                  <a:srgbClr val="45B9C7"/>
                </a:solidFill>
              </a:rPr>
              <a:t>Structure</a:t>
            </a:r>
            <a:endParaRPr sz="3729"/>
          </a:p>
        </p:txBody>
      </p:sp>
      <p:grpSp>
        <p:nvGrpSpPr>
          <p:cNvPr id="4" name="object 4"/>
          <p:cNvGrpSpPr/>
          <p:nvPr/>
        </p:nvGrpSpPr>
        <p:grpSpPr>
          <a:xfrm>
            <a:off x="1628371" y="1751753"/>
            <a:ext cx="8724407" cy="1141716"/>
            <a:chOff x="2684598" y="2888770"/>
            <a:chExt cx="14387194" cy="1882775"/>
          </a:xfrm>
        </p:grpSpPr>
        <p:sp>
          <p:nvSpPr>
            <p:cNvPr id="5" name="object 5"/>
            <p:cNvSpPr/>
            <p:nvPr/>
          </p:nvSpPr>
          <p:spPr>
            <a:xfrm>
              <a:off x="4169288" y="2899247"/>
              <a:ext cx="8820785" cy="474980"/>
            </a:xfrm>
            <a:custGeom>
              <a:avLst/>
              <a:gdLst/>
              <a:ahLst/>
              <a:cxnLst/>
              <a:rect l="l" t="t" r="r" b="b"/>
              <a:pathLst>
                <a:path w="8820785" h="474979">
                  <a:moveTo>
                    <a:pt x="0" y="474756"/>
                  </a:moveTo>
                  <a:lnTo>
                    <a:pt x="15012" y="0"/>
                  </a:lnTo>
                  <a:lnTo>
                    <a:pt x="8820364" y="5469"/>
                  </a:lnTo>
                  <a:lnTo>
                    <a:pt x="8816569" y="47045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689995" y="3385040"/>
              <a:ext cx="3003550" cy="534670"/>
            </a:xfrm>
            <a:custGeom>
              <a:avLst/>
              <a:gdLst/>
              <a:ahLst/>
              <a:cxnLst/>
              <a:rect l="l" t="t" r="r" b="b"/>
              <a:pathLst>
                <a:path w="3003550" h="534670">
                  <a:moveTo>
                    <a:pt x="3003260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3003260" y="534562"/>
                  </a:lnTo>
                  <a:lnTo>
                    <a:pt x="3003260" y="0"/>
                  </a:lnTo>
                  <a:close/>
                </a:path>
              </a:pathLst>
            </a:custGeom>
            <a:solidFill>
              <a:srgbClr val="FBE892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689995" y="3385041"/>
              <a:ext cx="3003550" cy="534670"/>
            </a:xfrm>
            <a:custGeom>
              <a:avLst/>
              <a:gdLst/>
              <a:ahLst/>
              <a:cxnLst/>
              <a:rect l="l" t="t" r="r" b="b"/>
              <a:pathLst>
                <a:path w="3003550" h="534670">
                  <a:moveTo>
                    <a:pt x="0" y="0"/>
                  </a:moveTo>
                  <a:lnTo>
                    <a:pt x="3003260" y="0"/>
                  </a:lnTo>
                  <a:lnTo>
                    <a:pt x="3003260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8254146" y="4287453"/>
              <a:ext cx="8807450" cy="473709"/>
            </a:xfrm>
            <a:custGeom>
              <a:avLst/>
              <a:gdLst/>
              <a:ahLst/>
              <a:cxnLst/>
              <a:rect l="l" t="t" r="r" b="b"/>
              <a:pathLst>
                <a:path w="8807450" h="473710">
                  <a:moveTo>
                    <a:pt x="0" y="473375"/>
                  </a:moveTo>
                  <a:lnTo>
                    <a:pt x="1782" y="0"/>
                  </a:lnTo>
                  <a:lnTo>
                    <a:pt x="8807041" y="5469"/>
                  </a:lnTo>
                  <a:lnTo>
                    <a:pt x="8800600" y="45451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168035" y="2087184"/>
            <a:ext cx="748566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Primitive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03665" y="2049420"/>
            <a:ext cx="1827902" cy="330770"/>
            <a:chOff x="11548857" y="3379644"/>
            <a:chExt cx="3014345" cy="545465"/>
          </a:xfrm>
        </p:grpSpPr>
        <p:sp>
          <p:nvSpPr>
            <p:cNvPr id="11" name="object 11"/>
            <p:cNvSpPr/>
            <p:nvPr/>
          </p:nvSpPr>
          <p:spPr>
            <a:xfrm>
              <a:off x="11554255" y="3385040"/>
              <a:ext cx="3003550" cy="534670"/>
            </a:xfrm>
            <a:custGeom>
              <a:avLst/>
              <a:gdLst/>
              <a:ahLst/>
              <a:cxnLst/>
              <a:rect l="l" t="t" r="r" b="b"/>
              <a:pathLst>
                <a:path w="3003550" h="534670">
                  <a:moveTo>
                    <a:pt x="3003260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3003260" y="534562"/>
                  </a:lnTo>
                  <a:lnTo>
                    <a:pt x="3003260" y="0"/>
                  </a:lnTo>
                  <a:close/>
                </a:path>
              </a:pathLst>
            </a:custGeom>
            <a:solidFill>
              <a:srgbClr val="FBE892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11554255" y="3385041"/>
              <a:ext cx="3003550" cy="534670"/>
            </a:xfrm>
            <a:custGeom>
              <a:avLst/>
              <a:gdLst/>
              <a:ahLst/>
              <a:cxnLst/>
              <a:rect l="l" t="t" r="r" b="b"/>
              <a:pathLst>
                <a:path w="3003550" h="534670">
                  <a:moveTo>
                    <a:pt x="0" y="0"/>
                  </a:moveTo>
                  <a:lnTo>
                    <a:pt x="3003260" y="0"/>
                  </a:lnTo>
                  <a:lnTo>
                    <a:pt x="3003260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333319" y="2087184"/>
            <a:ext cx="1168671" cy="237985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defTabSz="554492">
              <a:spcBef>
                <a:spcPts val="73"/>
              </a:spcBef>
            </a:pPr>
            <a:r>
              <a:rPr sz="1486" kern="0" spc="52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1486" kern="0" spc="9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486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Primitive</a:t>
            </a:r>
            <a:endParaRPr sz="1486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45344" y="2371726"/>
            <a:ext cx="1085882" cy="1856396"/>
            <a:chOff x="2877496" y="3911151"/>
            <a:chExt cx="1790700" cy="3061335"/>
          </a:xfrm>
        </p:grpSpPr>
        <p:sp>
          <p:nvSpPr>
            <p:cNvPr id="15" name="object 15"/>
            <p:cNvSpPr/>
            <p:nvPr/>
          </p:nvSpPr>
          <p:spPr>
            <a:xfrm>
              <a:off x="2887973" y="3921629"/>
              <a:ext cx="0" cy="3040380"/>
            </a:xfrm>
            <a:custGeom>
              <a:avLst/>
              <a:gdLst/>
              <a:ahLst/>
              <a:cxnLst/>
              <a:rect l="l" t="t" r="r" b="b"/>
              <a:pathLst>
                <a:path h="3040379">
                  <a:moveTo>
                    <a:pt x="0" y="303983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897367" y="4517719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897367" y="5130560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897367" y="573981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897367" y="6349069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2897367" y="6958325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3249533" y="4249521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3249533" y="4249521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208400" y="2651991"/>
            <a:ext cx="38198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Integer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967675" y="2954753"/>
            <a:ext cx="863700" cy="330770"/>
            <a:chOff x="3244136" y="4872605"/>
            <a:chExt cx="1424305" cy="545465"/>
          </a:xfrm>
        </p:grpSpPr>
        <p:sp>
          <p:nvSpPr>
            <p:cNvPr id="25" name="object 25"/>
            <p:cNvSpPr/>
            <p:nvPr/>
          </p:nvSpPr>
          <p:spPr>
            <a:xfrm>
              <a:off x="3249533" y="4878003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3249533" y="4878003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263660" y="3033104"/>
            <a:ext cx="271471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Float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67675" y="3320127"/>
            <a:ext cx="863700" cy="330770"/>
            <a:chOff x="3244136" y="5475134"/>
            <a:chExt cx="1424305" cy="545465"/>
          </a:xfrm>
        </p:grpSpPr>
        <p:sp>
          <p:nvSpPr>
            <p:cNvPr id="29" name="object 29"/>
            <p:cNvSpPr/>
            <p:nvPr/>
          </p:nvSpPr>
          <p:spPr>
            <a:xfrm>
              <a:off x="3249533" y="5480531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3249533" y="5480531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144110" y="3398478"/>
            <a:ext cx="510596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Character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967675" y="3685501"/>
            <a:ext cx="863700" cy="330770"/>
            <a:chOff x="3244136" y="6077663"/>
            <a:chExt cx="1424305" cy="545465"/>
          </a:xfrm>
        </p:grpSpPr>
        <p:sp>
          <p:nvSpPr>
            <p:cNvPr id="33" name="object 33"/>
            <p:cNvSpPr/>
            <p:nvPr/>
          </p:nvSpPr>
          <p:spPr>
            <a:xfrm>
              <a:off x="3249533" y="6083060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3249533" y="6083061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241544" y="3763851"/>
            <a:ext cx="315753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String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369592" y="2883320"/>
            <a:ext cx="1327318" cy="330770"/>
            <a:chOff x="7205076" y="4754808"/>
            <a:chExt cx="2188845" cy="545465"/>
          </a:xfrm>
        </p:grpSpPr>
        <p:sp>
          <p:nvSpPr>
            <p:cNvPr id="37" name="object 37"/>
            <p:cNvSpPr/>
            <p:nvPr/>
          </p:nvSpPr>
          <p:spPr>
            <a:xfrm>
              <a:off x="7210473" y="4760206"/>
              <a:ext cx="2178050" cy="534670"/>
            </a:xfrm>
            <a:custGeom>
              <a:avLst/>
              <a:gdLst/>
              <a:ahLst/>
              <a:cxnLst/>
              <a:rect l="l" t="t" r="r" b="b"/>
              <a:pathLst>
                <a:path w="2178050" h="534670">
                  <a:moveTo>
                    <a:pt x="2177988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2177988" y="534562"/>
                  </a:lnTo>
                  <a:lnTo>
                    <a:pt x="2177988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7210473" y="4760205"/>
              <a:ext cx="2178050" cy="534670"/>
            </a:xfrm>
            <a:custGeom>
              <a:avLst/>
              <a:gdLst/>
              <a:ahLst/>
              <a:cxnLst/>
              <a:rect l="l" t="t" r="r" b="b"/>
              <a:pathLst>
                <a:path w="2178050" h="534670">
                  <a:moveTo>
                    <a:pt x="0" y="0"/>
                  </a:moveTo>
                  <a:lnTo>
                    <a:pt x="2177988" y="0"/>
                  </a:lnTo>
                  <a:lnTo>
                    <a:pt x="2177988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819576" y="2935029"/>
            <a:ext cx="427422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defTabSz="554492">
              <a:spcBef>
                <a:spcPts val="76"/>
              </a:spcBef>
            </a:pPr>
            <a:r>
              <a:rPr sz="1182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Linear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9316294" y="2883320"/>
            <a:ext cx="1327318" cy="330770"/>
            <a:chOff x="15362553" y="4754808"/>
            <a:chExt cx="2188845" cy="545465"/>
          </a:xfrm>
        </p:grpSpPr>
        <p:sp>
          <p:nvSpPr>
            <p:cNvPr id="41" name="object 41"/>
            <p:cNvSpPr/>
            <p:nvPr/>
          </p:nvSpPr>
          <p:spPr>
            <a:xfrm>
              <a:off x="15367951" y="4760206"/>
              <a:ext cx="2178050" cy="534670"/>
            </a:xfrm>
            <a:custGeom>
              <a:avLst/>
              <a:gdLst/>
              <a:ahLst/>
              <a:cxnLst/>
              <a:rect l="l" t="t" r="r" b="b"/>
              <a:pathLst>
                <a:path w="2178050" h="534670">
                  <a:moveTo>
                    <a:pt x="2177988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2177988" y="534562"/>
                  </a:lnTo>
                  <a:lnTo>
                    <a:pt x="2177988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15367951" y="4760205"/>
              <a:ext cx="2178050" cy="534670"/>
            </a:xfrm>
            <a:custGeom>
              <a:avLst/>
              <a:gdLst/>
              <a:ahLst/>
              <a:cxnLst/>
              <a:rect l="l" t="t" r="r" b="b"/>
              <a:pathLst>
                <a:path w="2178050" h="534670">
                  <a:moveTo>
                    <a:pt x="0" y="0"/>
                  </a:moveTo>
                  <a:lnTo>
                    <a:pt x="2177988" y="0"/>
                  </a:lnTo>
                  <a:lnTo>
                    <a:pt x="2177988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598269" y="2935029"/>
            <a:ext cx="763583" cy="191630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 defTabSz="554492">
              <a:spcBef>
                <a:spcPts val="76"/>
              </a:spcBef>
            </a:pPr>
            <a:r>
              <a:rPr sz="1182" kern="0" spc="42" dirty="0">
                <a:solidFill>
                  <a:sysClr val="windowText" lastClr="000000"/>
                </a:solidFill>
                <a:latin typeface="Arial"/>
                <a:cs typeface="Arial"/>
              </a:rPr>
              <a:t>Non</a:t>
            </a:r>
            <a:r>
              <a:rPr sz="1182" kern="0" spc="3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182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Linear</a:t>
            </a:r>
            <a:endParaRPr sz="118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450225" y="3205628"/>
            <a:ext cx="1098974" cy="745870"/>
            <a:chOff x="15583416" y="5286318"/>
            <a:chExt cx="1812289" cy="1229995"/>
          </a:xfrm>
        </p:grpSpPr>
        <p:sp>
          <p:nvSpPr>
            <p:cNvPr id="45" name="object 45"/>
            <p:cNvSpPr/>
            <p:nvPr/>
          </p:nvSpPr>
          <p:spPr>
            <a:xfrm>
              <a:off x="17385230" y="5296795"/>
              <a:ext cx="0" cy="1209040"/>
            </a:xfrm>
            <a:custGeom>
              <a:avLst/>
              <a:gdLst/>
              <a:ahLst/>
              <a:cxnLst/>
              <a:rect l="l" t="t" r="r" b="b"/>
              <a:pathLst>
                <a:path h="1209040">
                  <a:moveTo>
                    <a:pt x="0" y="1208978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7018340" y="5811511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19">
                  <a:moveTo>
                    <a:pt x="0" y="0"/>
                  </a:moveTo>
                  <a:lnTo>
                    <a:pt x="36306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17018340" y="6491949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19">
                  <a:moveTo>
                    <a:pt x="0" y="0"/>
                  </a:moveTo>
                  <a:lnTo>
                    <a:pt x="36306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15588813" y="5544230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E1B17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15588813" y="5544230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765186" y="3437105"/>
            <a:ext cx="233734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18" dirty="0">
                <a:solidFill>
                  <a:sysClr val="windowText" lastClr="000000"/>
                </a:solidFill>
                <a:latin typeface="Arial"/>
                <a:cs typeface="Arial"/>
              </a:rPr>
              <a:t>Tree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450226" y="3771371"/>
            <a:ext cx="863700" cy="330770"/>
            <a:chOff x="15583416" y="6219270"/>
            <a:chExt cx="1424305" cy="545465"/>
          </a:xfrm>
        </p:grpSpPr>
        <p:sp>
          <p:nvSpPr>
            <p:cNvPr id="52" name="object 52"/>
            <p:cNvSpPr/>
            <p:nvPr/>
          </p:nvSpPr>
          <p:spPr>
            <a:xfrm>
              <a:off x="15588813" y="6224667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E1B17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15588813" y="6224668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714440" y="3849722"/>
            <a:ext cx="335006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Graph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485616" y="2372646"/>
            <a:ext cx="4438639" cy="1676186"/>
            <a:chOff x="5747332" y="3912668"/>
            <a:chExt cx="7319645" cy="2764155"/>
          </a:xfrm>
        </p:grpSpPr>
        <p:sp>
          <p:nvSpPr>
            <p:cNvPr id="56" name="object 56"/>
            <p:cNvSpPr/>
            <p:nvPr/>
          </p:nvSpPr>
          <p:spPr>
            <a:xfrm>
              <a:off x="13055885" y="3923146"/>
              <a:ext cx="0" cy="353695"/>
            </a:xfrm>
            <a:custGeom>
              <a:avLst/>
              <a:gdLst/>
              <a:ahLst/>
              <a:cxnLst/>
              <a:rect l="l" t="t" r="r" b="b"/>
              <a:pathLst>
                <a:path h="353695">
                  <a:moveTo>
                    <a:pt x="0" y="35339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6659055" y="5657238"/>
              <a:ext cx="3281045" cy="473709"/>
            </a:xfrm>
            <a:custGeom>
              <a:avLst/>
              <a:gdLst/>
              <a:ahLst/>
              <a:cxnLst/>
              <a:rect l="l" t="t" r="r" b="b"/>
              <a:pathLst>
                <a:path w="3281045" h="473710">
                  <a:moveTo>
                    <a:pt x="0" y="473375"/>
                  </a:moveTo>
                  <a:lnTo>
                    <a:pt x="664" y="0"/>
                  </a:lnTo>
                  <a:lnTo>
                    <a:pt x="3280743" y="5469"/>
                  </a:lnTo>
                  <a:lnTo>
                    <a:pt x="3278343" y="45584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8299466" y="5292541"/>
              <a:ext cx="0" cy="353695"/>
            </a:xfrm>
            <a:custGeom>
              <a:avLst/>
              <a:gdLst/>
              <a:ahLst/>
              <a:cxnLst/>
              <a:rect l="l" t="t" r="r" b="b"/>
              <a:pathLst>
                <a:path h="353695">
                  <a:moveTo>
                    <a:pt x="0" y="35339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5752729" y="6136319"/>
              <a:ext cx="1862455" cy="534670"/>
            </a:xfrm>
            <a:custGeom>
              <a:avLst/>
              <a:gdLst/>
              <a:ahLst/>
              <a:cxnLst/>
              <a:rect l="l" t="t" r="r" b="b"/>
              <a:pathLst>
                <a:path w="1862454" h="534670">
                  <a:moveTo>
                    <a:pt x="1862363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862363" y="534562"/>
                  </a:lnTo>
                  <a:lnTo>
                    <a:pt x="1862363" y="0"/>
                  </a:lnTo>
                  <a:close/>
                </a:path>
              </a:pathLst>
            </a:custGeom>
            <a:solidFill>
              <a:srgbClr val="E1B17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5752729" y="6136319"/>
              <a:ext cx="1862455" cy="534670"/>
            </a:xfrm>
            <a:custGeom>
              <a:avLst/>
              <a:gdLst/>
              <a:ahLst/>
              <a:cxnLst/>
              <a:rect l="l" t="t" r="r" b="b"/>
              <a:pathLst>
                <a:path w="1862454" h="534670">
                  <a:moveTo>
                    <a:pt x="0" y="0"/>
                  </a:moveTo>
                  <a:lnTo>
                    <a:pt x="1862363" y="0"/>
                  </a:lnTo>
                  <a:lnTo>
                    <a:pt x="1862363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873968" y="3780502"/>
            <a:ext cx="359265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Static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441080" y="3717797"/>
            <a:ext cx="1135940" cy="330770"/>
            <a:chOff x="8972038" y="6130922"/>
            <a:chExt cx="1873250" cy="545465"/>
          </a:xfrm>
        </p:grpSpPr>
        <p:sp>
          <p:nvSpPr>
            <p:cNvPr id="63" name="object 63"/>
            <p:cNvSpPr/>
            <p:nvPr/>
          </p:nvSpPr>
          <p:spPr>
            <a:xfrm>
              <a:off x="8977435" y="6136319"/>
              <a:ext cx="1862455" cy="534670"/>
            </a:xfrm>
            <a:custGeom>
              <a:avLst/>
              <a:gdLst/>
              <a:ahLst/>
              <a:cxnLst/>
              <a:rect l="l" t="t" r="r" b="b"/>
              <a:pathLst>
                <a:path w="1862454" h="534670">
                  <a:moveTo>
                    <a:pt x="1862363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862363" y="534562"/>
                  </a:lnTo>
                  <a:lnTo>
                    <a:pt x="1862363" y="0"/>
                  </a:lnTo>
                  <a:close/>
                </a:path>
              </a:pathLst>
            </a:custGeom>
            <a:solidFill>
              <a:srgbClr val="E1B176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8977435" y="6136320"/>
              <a:ext cx="1862455" cy="534670"/>
            </a:xfrm>
            <a:custGeom>
              <a:avLst/>
              <a:gdLst/>
              <a:ahLst/>
              <a:cxnLst/>
              <a:rect l="l" t="t" r="r" b="b"/>
              <a:pathLst>
                <a:path w="1862454" h="534670">
                  <a:moveTo>
                    <a:pt x="0" y="0"/>
                  </a:moveTo>
                  <a:lnTo>
                    <a:pt x="1862363" y="0"/>
                  </a:lnTo>
                  <a:lnTo>
                    <a:pt x="1862363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730881" y="3780502"/>
            <a:ext cx="556418" cy="176613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marL="7701" defTabSz="554492">
              <a:spcBef>
                <a:spcPts val="67"/>
              </a:spcBef>
            </a:pPr>
            <a:r>
              <a:rPr sz="1092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Dynamic</a:t>
            </a:r>
            <a:endParaRPr sz="1092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555759" y="4041460"/>
            <a:ext cx="924540" cy="465928"/>
            <a:chOff x="5863004" y="6664666"/>
            <a:chExt cx="1524635" cy="768350"/>
          </a:xfrm>
        </p:grpSpPr>
        <p:sp>
          <p:nvSpPr>
            <p:cNvPr id="67" name="object 67"/>
            <p:cNvSpPr/>
            <p:nvPr/>
          </p:nvSpPr>
          <p:spPr>
            <a:xfrm>
              <a:off x="5873482" y="6675144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h="549909">
                  <a:moveTo>
                    <a:pt x="0" y="54928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5882875" y="7219971"/>
              <a:ext cx="363220" cy="0"/>
            </a:xfrm>
            <a:custGeom>
              <a:avLst/>
              <a:gdLst/>
              <a:ahLst/>
              <a:cxnLst/>
              <a:rect l="l" t="t" r="r" b="b"/>
              <a:pathLst>
                <a:path w="363220">
                  <a:moveTo>
                    <a:pt x="0" y="0"/>
                  </a:moveTo>
                  <a:lnTo>
                    <a:pt x="36306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6253368" y="6892918"/>
              <a:ext cx="1129030" cy="534670"/>
            </a:xfrm>
            <a:custGeom>
              <a:avLst/>
              <a:gdLst/>
              <a:ahLst/>
              <a:cxnLst/>
              <a:rect l="l" t="t" r="r" b="b"/>
              <a:pathLst>
                <a:path w="1129029" h="534670">
                  <a:moveTo>
                    <a:pt x="1128795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128795" y="534562"/>
                  </a:lnTo>
                  <a:lnTo>
                    <a:pt x="1128795" y="0"/>
                  </a:lnTo>
                  <a:close/>
                </a:path>
              </a:pathLst>
            </a:custGeom>
            <a:solidFill>
              <a:srgbClr val="6FDC73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6253368" y="6892918"/>
              <a:ext cx="1129030" cy="534670"/>
            </a:xfrm>
            <a:custGeom>
              <a:avLst/>
              <a:gdLst/>
              <a:ahLst/>
              <a:cxnLst/>
              <a:rect l="l" t="t" r="r" b="b"/>
              <a:pathLst>
                <a:path w="1129029" h="534670">
                  <a:moveTo>
                    <a:pt x="0" y="0"/>
                  </a:moveTo>
                  <a:lnTo>
                    <a:pt x="1128795" y="0"/>
                  </a:lnTo>
                  <a:lnTo>
                    <a:pt x="1128795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992676" y="4254949"/>
            <a:ext cx="284178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Array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5549368" y="4044710"/>
            <a:ext cx="1085882" cy="1054691"/>
            <a:chOff x="9150614" y="6670027"/>
            <a:chExt cx="1790700" cy="1739264"/>
          </a:xfrm>
        </p:grpSpPr>
        <p:sp>
          <p:nvSpPr>
            <p:cNvPr id="73" name="object 73"/>
            <p:cNvSpPr/>
            <p:nvPr/>
          </p:nvSpPr>
          <p:spPr>
            <a:xfrm>
              <a:off x="9161091" y="6680505"/>
              <a:ext cx="0" cy="1718310"/>
            </a:xfrm>
            <a:custGeom>
              <a:avLst/>
              <a:gdLst/>
              <a:ahLst/>
              <a:cxnLst/>
              <a:rect l="l" t="t" r="r" b="b"/>
              <a:pathLst>
                <a:path h="1718309">
                  <a:moveTo>
                    <a:pt x="0" y="171817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object 74"/>
            <p:cNvSpPr/>
            <p:nvPr/>
          </p:nvSpPr>
          <p:spPr>
            <a:xfrm>
              <a:off x="9170485" y="7165893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9170485" y="7778734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9170485" y="8387989"/>
              <a:ext cx="352425" cy="0"/>
            </a:xfrm>
            <a:custGeom>
              <a:avLst/>
              <a:gdLst/>
              <a:ahLst/>
              <a:cxnLst/>
              <a:rect l="l" t="t" r="r" b="b"/>
              <a:pathLst>
                <a:path w="352425">
                  <a:moveTo>
                    <a:pt x="0" y="0"/>
                  </a:moveTo>
                  <a:lnTo>
                    <a:pt x="3521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9522651" y="6897695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6FDC73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9522651" y="6897695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5925905" y="4257847"/>
            <a:ext cx="555263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dirty="0">
                <a:solidFill>
                  <a:sysClr val="windowText" lastClr="000000"/>
                </a:solidFill>
                <a:latin typeface="Arial"/>
                <a:cs typeface="Arial"/>
              </a:rPr>
              <a:t>Linked</a:t>
            </a:r>
            <a:r>
              <a:rPr sz="879" kern="0" spc="55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879" kern="0" spc="-12" dirty="0">
                <a:solidFill>
                  <a:sysClr val="windowText" lastClr="000000"/>
                </a:solidFill>
                <a:latin typeface="Arial"/>
                <a:cs typeface="Arial"/>
              </a:rPr>
              <a:t>List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771699" y="4560608"/>
            <a:ext cx="863700" cy="696197"/>
            <a:chOff x="9517253" y="7520780"/>
            <a:chExt cx="1424305" cy="1148080"/>
          </a:xfrm>
        </p:grpSpPr>
        <p:sp>
          <p:nvSpPr>
            <p:cNvPr id="81" name="object 81"/>
            <p:cNvSpPr/>
            <p:nvPr/>
          </p:nvSpPr>
          <p:spPr>
            <a:xfrm>
              <a:off x="9522651" y="7526178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6FDC73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9522651" y="7526177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9522651" y="8128706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6FDC73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9522651" y="8128706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09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6020939" y="4638959"/>
            <a:ext cx="365041" cy="523781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46593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Stack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spcBef>
                <a:spcPts val="6"/>
              </a:spcBef>
            </a:pP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/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Queue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1967773" y="4049104"/>
            <a:ext cx="863315" cy="330770"/>
            <a:chOff x="3244298" y="6677272"/>
            <a:chExt cx="1423670" cy="545465"/>
          </a:xfrm>
        </p:grpSpPr>
        <p:sp>
          <p:nvSpPr>
            <p:cNvPr id="87" name="object 87"/>
            <p:cNvSpPr/>
            <p:nvPr/>
          </p:nvSpPr>
          <p:spPr>
            <a:xfrm>
              <a:off x="3249533" y="6682507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1412994" y="0"/>
                  </a:moveTo>
                  <a:lnTo>
                    <a:pt x="0" y="0"/>
                  </a:lnTo>
                  <a:lnTo>
                    <a:pt x="0" y="534562"/>
                  </a:lnTo>
                  <a:lnTo>
                    <a:pt x="1412994" y="534562"/>
                  </a:lnTo>
                  <a:lnTo>
                    <a:pt x="1412994" y="0"/>
                  </a:lnTo>
                  <a:close/>
                </a:path>
              </a:pathLst>
            </a:custGeom>
            <a:solidFill>
              <a:srgbClr val="BFDA8D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3249533" y="6682507"/>
              <a:ext cx="1413510" cy="534670"/>
            </a:xfrm>
            <a:custGeom>
              <a:avLst/>
              <a:gdLst/>
              <a:ahLst/>
              <a:cxnLst/>
              <a:rect l="l" t="t" r="r" b="b"/>
              <a:pathLst>
                <a:path w="1413510" h="534670">
                  <a:moveTo>
                    <a:pt x="0" y="0"/>
                  </a:moveTo>
                  <a:lnTo>
                    <a:pt x="1412994" y="0"/>
                  </a:lnTo>
                  <a:lnTo>
                    <a:pt x="1412994" y="534562"/>
                  </a:lnTo>
                  <a:lnTo>
                    <a:pt x="0" y="53456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2180970" y="4127356"/>
            <a:ext cx="437048" cy="145792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879" kern="0" spc="-6" dirty="0">
                <a:solidFill>
                  <a:sysClr val="windowText" lastClr="000000"/>
                </a:solidFill>
                <a:latin typeface="Arial"/>
                <a:cs typeface="Arial"/>
              </a:rPr>
              <a:t>Boolean</a:t>
            </a:r>
            <a:endParaRPr sz="879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317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67" dirty="0">
                <a:solidFill>
                  <a:srgbClr val="45B9C7"/>
                </a:solidFill>
              </a:rPr>
              <a:t> </a:t>
            </a:r>
            <a:r>
              <a:rPr sz="3729" spc="-64" dirty="0">
                <a:solidFill>
                  <a:srgbClr val="45B9C7"/>
                </a:solidFill>
              </a:rPr>
              <a:t>Structure</a:t>
            </a:r>
            <a:endParaRPr sz="3729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11589" y="1590563"/>
          <a:ext cx="10548843" cy="3202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6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4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7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sz="13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STRUCTURE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Example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5E5E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INTEGER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Numbers</a:t>
                      </a:r>
                      <a:r>
                        <a:rPr sz="1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3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our</a:t>
                      </a:r>
                      <a:r>
                        <a:rPr sz="13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decimal</a:t>
                      </a:r>
                      <a:r>
                        <a:rPr sz="13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point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1,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2,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3,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4,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5,1000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FLOAT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Numbers</a:t>
                      </a:r>
                      <a:r>
                        <a:rPr sz="13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with</a:t>
                      </a:r>
                      <a:r>
                        <a:rPr sz="13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decimal</a:t>
                      </a:r>
                      <a:r>
                        <a:rPr sz="13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point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3.5,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6.7,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6.987,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20.2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CHARACTER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Character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A,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B,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C,</a:t>
                      </a:r>
                      <a:r>
                        <a:rPr sz="13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F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STRING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20" dirty="0">
                          <a:latin typeface="Arial"/>
                          <a:cs typeface="Arial"/>
                        </a:rPr>
                        <a:t>Text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Hello,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Structure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dash"/>
                    </a:lnB>
                    <a:solidFill>
                      <a:srgbClr val="D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6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0" dirty="0">
                          <a:latin typeface="Arial"/>
                          <a:cs typeface="Arial"/>
                        </a:rPr>
                        <a:t>BOOLEAN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Logical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values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true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or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false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dash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50"/>
                        </a:spcBef>
                      </a:pPr>
                      <a:r>
                        <a:rPr sz="1300" spc="-130" dirty="0">
                          <a:latin typeface="Arial"/>
                          <a:cs typeface="Arial"/>
                        </a:rPr>
                        <a:t>TRUE,</a:t>
                      </a:r>
                      <a:r>
                        <a:rPr sz="1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FALSE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7876" marB="0">
                    <a:lnL w="12700">
                      <a:solidFill>
                        <a:srgbClr val="000000"/>
                      </a:solidFill>
                      <a:prstDash val="dash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dash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6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564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2891188"/>
            <a:ext cx="4058965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Algorithms</a:t>
            </a:r>
            <a:endParaRPr sz="3729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751" y="821616"/>
            <a:ext cx="4698670" cy="46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60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Algorithms</a:t>
            </a:r>
            <a:endParaRPr sz="3729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" y="5883001"/>
            <a:ext cx="945936" cy="97451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56854" y="1428650"/>
            <a:ext cx="4211451" cy="2141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349" indent="-218331" defTabSz="554492">
              <a:lnSpc>
                <a:spcPts val="2322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2031" kern="0" spc="-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recursive</a:t>
            </a:r>
            <a:r>
              <a:rPr sz="2031" kern="0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3349" indent="-218331" defTabSz="554492">
              <a:lnSpc>
                <a:spcPts val="2799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spc="36" dirty="0">
                <a:solidFill>
                  <a:srgbClr val="FFFFFF"/>
                </a:solidFill>
                <a:latin typeface="Arial"/>
                <a:cs typeface="Arial"/>
              </a:rPr>
              <a:t>Divide</a:t>
            </a:r>
            <a:r>
              <a:rPr sz="203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031" kern="0" spc="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conquer</a:t>
            </a:r>
            <a:r>
              <a:rPr sz="203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3349" indent="-218331" defTabSz="554492">
              <a:lnSpc>
                <a:spcPts val="2799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203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42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2031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3349" indent="-218331" defTabSz="554492">
              <a:lnSpc>
                <a:spcPts val="2799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Greedy</a:t>
            </a:r>
            <a:r>
              <a:rPr sz="2031" kern="0" spc="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3349" indent="-218331" defTabSz="554492">
              <a:lnSpc>
                <a:spcPts val="2799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Brute</a:t>
            </a:r>
            <a:r>
              <a:rPr sz="2031" kern="0" spc="5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force</a:t>
            </a:r>
            <a:r>
              <a:rPr sz="2031" kern="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33349" indent="-218331" defTabSz="554492">
              <a:lnSpc>
                <a:spcPts val="3184"/>
              </a:lnSpc>
              <a:buSzPct val="146268"/>
              <a:buFontTx/>
              <a:buChar char="-"/>
              <a:tabLst>
                <a:tab pos="233734" algn="l"/>
              </a:tabLst>
            </a:pPr>
            <a:r>
              <a:rPr sz="2031" kern="0" dirty="0">
                <a:solidFill>
                  <a:srgbClr val="FFFFFF"/>
                </a:solidFill>
                <a:latin typeface="Arial"/>
                <a:cs typeface="Arial"/>
              </a:rPr>
              <a:t>Randomized</a:t>
            </a:r>
            <a:r>
              <a:rPr sz="2031" kern="0" spc="-1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3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203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169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Algorithms</a:t>
            </a:r>
            <a:endParaRPr sz="3729"/>
          </a:p>
        </p:txBody>
      </p:sp>
      <p:sp>
        <p:nvSpPr>
          <p:cNvPr id="4" name="object 4"/>
          <p:cNvSpPr txBox="1"/>
          <p:nvPr/>
        </p:nvSpPr>
        <p:spPr>
          <a:xfrm>
            <a:off x="748488" y="1354665"/>
            <a:ext cx="2972698" cy="29942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 defTabSz="554492">
              <a:spcBef>
                <a:spcPts val="79"/>
              </a:spcBef>
            </a:pPr>
            <a:r>
              <a:rPr sz="1880" kern="0" dirty="0">
                <a:solidFill>
                  <a:srgbClr val="FFFFFF"/>
                </a:solidFill>
                <a:latin typeface="Arial"/>
                <a:cs typeface="Arial"/>
              </a:rPr>
              <a:t>Simple</a:t>
            </a:r>
            <a:r>
              <a:rPr sz="188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kern="0" spc="-6" dirty="0">
                <a:solidFill>
                  <a:srgbClr val="FFFFFF"/>
                </a:solidFill>
                <a:latin typeface="Arial"/>
                <a:cs typeface="Arial"/>
              </a:rPr>
              <a:t>recursive</a:t>
            </a:r>
            <a:r>
              <a:rPr sz="1880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706" y="2029643"/>
            <a:ext cx="5953868" cy="1346571"/>
          </a:xfrm>
          <a:custGeom>
            <a:avLst/>
            <a:gdLst/>
            <a:ahLst/>
            <a:cxnLst/>
            <a:rect l="l" t="t" r="r" b="b"/>
            <a:pathLst>
              <a:path w="9818370" h="2220595">
                <a:moveTo>
                  <a:pt x="9818001" y="0"/>
                </a:moveTo>
                <a:lnTo>
                  <a:pt x="0" y="0"/>
                </a:lnTo>
                <a:lnTo>
                  <a:pt x="0" y="2220482"/>
                </a:lnTo>
                <a:lnTo>
                  <a:pt x="9818001" y="2220482"/>
                </a:lnTo>
                <a:lnTo>
                  <a:pt x="981800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defTabSz="554492"/>
            <a:endParaRPr sz="1092"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5751" y="2543715"/>
            <a:ext cx="2438613" cy="344671"/>
          </a:xfrm>
          <a:prstGeom prst="rect">
            <a:avLst/>
          </a:prstGeom>
        </p:spPr>
        <p:txBody>
          <a:bodyPr vert="horz" wrap="square" lIns="0" tIns="8471" rIns="0" bIns="0" rtlCol="0">
            <a:spAutoFit/>
          </a:bodyPr>
          <a:lstStyle/>
          <a:p>
            <a:pPr defTabSz="554492">
              <a:spcBef>
                <a:spcPts val="67"/>
              </a:spcBef>
            </a:pP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/*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recurse</a:t>
            </a:r>
            <a:r>
              <a:rPr sz="1092" b="1" kern="0" spc="-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on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all</a:t>
            </a:r>
            <a:r>
              <a:rPr sz="1092" b="1" kern="0" spc="-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but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last</a:t>
            </a:r>
            <a:r>
              <a:rPr sz="1092" b="1" kern="0" spc="-3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*/</a:t>
            </a:r>
            <a:endParaRPr sz="1092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83559" defTabSz="554492">
              <a:spcBef>
                <a:spcPts val="27"/>
              </a:spcBef>
            </a:pP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/*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add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last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element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*/</a:t>
            </a:r>
            <a:endParaRPr sz="1092" kern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422" y="2034759"/>
            <a:ext cx="1691974" cy="1030468"/>
          </a:xfrm>
          <a:prstGeom prst="rect">
            <a:avLst/>
          </a:prstGeom>
        </p:spPr>
        <p:txBody>
          <a:bodyPr vert="horz" wrap="square" lIns="0" tIns="5391" rIns="0" bIns="0" rtlCol="0">
            <a:spAutoFit/>
          </a:bodyPr>
          <a:lstStyle/>
          <a:p>
            <a:pPr marL="426651" marR="94341" indent="-427036" defTabSz="554492">
              <a:lnSpc>
                <a:spcPct val="102000"/>
              </a:lnSpc>
              <a:spcBef>
                <a:spcPts val="42"/>
              </a:spcBef>
            </a:pP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Algorithm</a:t>
            </a:r>
            <a:r>
              <a:rPr sz="1092" b="1" kern="0" spc="-18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Sum(A,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 n)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if 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n=1</a:t>
            </a:r>
            <a:endParaRPr sz="1092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marL="426651" marR="3081" indent="243746" defTabSz="554492">
              <a:lnSpc>
                <a:spcPct val="102000"/>
              </a:lnSpc>
            </a:pP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return</a:t>
            </a:r>
            <a:r>
              <a:rPr sz="1092" b="1" kern="0" spc="-12" dirty="0">
                <a:solidFill>
                  <a:sysClr val="windowText" lastClr="000000"/>
                </a:solidFill>
                <a:latin typeface="Courier New"/>
                <a:cs typeface="Courier New"/>
              </a:rPr>
              <a:t> A[0]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s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= Sum(A, 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n-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1)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s =</a:t>
            </a:r>
            <a:r>
              <a:rPr sz="1092" b="1" kern="0" spc="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s</a:t>
            </a:r>
            <a:r>
              <a:rPr sz="1092" b="1" kern="0" spc="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+</a:t>
            </a:r>
            <a:r>
              <a:rPr sz="1092" b="1" kern="0" spc="6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spc="-6" dirty="0">
                <a:solidFill>
                  <a:sysClr val="windowText" lastClr="000000"/>
                </a:solidFill>
                <a:latin typeface="Courier New"/>
                <a:cs typeface="Courier New"/>
              </a:rPr>
              <a:t>A[n-</a:t>
            </a:r>
            <a:r>
              <a:rPr sz="1092" b="1" kern="0" spc="-15" dirty="0">
                <a:solidFill>
                  <a:sysClr val="windowText" lastClr="000000"/>
                </a:solidFill>
                <a:latin typeface="Courier New"/>
                <a:cs typeface="Courier New"/>
              </a:rPr>
              <a:t>1]</a:t>
            </a:r>
            <a:endParaRPr sz="1092" kern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554492">
              <a:spcBef>
                <a:spcPts val="24"/>
              </a:spcBef>
            </a:pPr>
            <a:r>
              <a:rPr sz="1092" b="1" kern="0" dirty="0">
                <a:solidFill>
                  <a:sysClr val="windowText" lastClr="000000"/>
                </a:solidFill>
                <a:latin typeface="Courier New"/>
                <a:cs typeface="Courier New"/>
              </a:rPr>
              <a:t>return</a:t>
            </a:r>
            <a:r>
              <a:rPr sz="1092" b="1" kern="0" spc="-12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sz="1092" b="1" kern="0" spc="-30" dirty="0">
                <a:solidFill>
                  <a:sysClr val="windowText" lastClr="000000"/>
                </a:solidFill>
                <a:latin typeface="Courier New"/>
                <a:cs typeface="Courier New"/>
              </a:rPr>
              <a:t>s</a:t>
            </a:r>
            <a:endParaRPr sz="1092" kern="0">
              <a:solidFill>
                <a:sysClr val="windowText" lastClr="000000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83262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Algorithms</a:t>
            </a:r>
            <a:endParaRPr sz="3729"/>
          </a:p>
        </p:txBody>
      </p:sp>
      <p:sp>
        <p:nvSpPr>
          <p:cNvPr id="4" name="object 4"/>
          <p:cNvSpPr txBox="1"/>
          <p:nvPr/>
        </p:nvSpPr>
        <p:spPr>
          <a:xfrm>
            <a:off x="681471" y="1634739"/>
            <a:ext cx="7954278" cy="1350783"/>
          </a:xfrm>
          <a:prstGeom prst="rect">
            <a:avLst/>
          </a:prstGeom>
        </p:spPr>
        <p:txBody>
          <a:bodyPr vert="horz" wrap="square" lIns="0" tIns="110899" rIns="0" bIns="0" rtlCol="0">
            <a:spAutoFit/>
          </a:bodyPr>
          <a:lstStyle/>
          <a:p>
            <a:pPr marL="7701" defTabSz="554492">
              <a:spcBef>
                <a:spcPts val="873"/>
              </a:spcBef>
            </a:pP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Divide</a:t>
            </a:r>
            <a:r>
              <a:rPr sz="1880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880" b="1" kern="0" spc="-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conquer</a:t>
            </a:r>
            <a:r>
              <a:rPr sz="1880" b="1" kern="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2625" indent="-180980" defTabSz="554492">
              <a:spcBef>
                <a:spcPts val="797"/>
              </a:spcBef>
              <a:buSzPct val="144186"/>
              <a:buFontTx/>
              <a:buChar char="-"/>
              <a:tabLst>
                <a:tab pos="272625" algn="l"/>
                <a:tab pos="273010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Divide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r>
              <a:rPr sz="130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12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sz="1304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subproblems</a:t>
            </a:r>
            <a:r>
              <a:rPr sz="1304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27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type,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subproblems</a:t>
            </a:r>
            <a:r>
              <a:rPr sz="1304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recursively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272625" indent="-180980" defTabSz="554492">
              <a:spcBef>
                <a:spcPts val="670"/>
              </a:spcBef>
              <a:buSzPct val="144186"/>
              <a:buFontTx/>
              <a:buChar char="-"/>
              <a:tabLst>
                <a:tab pos="272625" algn="l"/>
                <a:tab pos="273010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Combine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52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subproblems</a:t>
            </a:r>
            <a:r>
              <a:rPr sz="130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1304" kern="0" spc="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52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problem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3045" defTabSz="554492">
              <a:spcBef>
                <a:spcPts val="1125"/>
              </a:spcBef>
            </a:pPr>
            <a:r>
              <a:rPr sz="1395" b="1" kern="0" spc="-30" dirty="0">
                <a:solidFill>
                  <a:srgbClr val="FFFFFF"/>
                </a:solidFill>
                <a:latin typeface="Arial"/>
                <a:cs typeface="Arial"/>
              </a:rPr>
              <a:t>Examples:</a:t>
            </a:r>
            <a:r>
              <a:rPr sz="1395" b="1" kern="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kern="0" dirty="0">
                <a:solidFill>
                  <a:srgbClr val="FFFFFF"/>
                </a:solidFill>
                <a:latin typeface="Arial"/>
                <a:cs typeface="Arial"/>
              </a:rPr>
              <a:t>Quick</a:t>
            </a:r>
            <a:r>
              <a:rPr sz="1395" b="1" kern="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kern="0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r>
              <a:rPr sz="1395" b="1" kern="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395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kern="0" dirty="0">
                <a:solidFill>
                  <a:srgbClr val="FFFFFF"/>
                </a:solidFill>
                <a:latin typeface="Arial"/>
                <a:cs typeface="Arial"/>
              </a:rPr>
              <a:t>merge</a:t>
            </a:r>
            <a:r>
              <a:rPr sz="1395" b="1" kern="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95" b="1" kern="0" spc="-12" dirty="0">
                <a:solidFill>
                  <a:srgbClr val="FFFFFF"/>
                </a:solidFill>
                <a:latin typeface="Arial"/>
                <a:cs typeface="Arial"/>
              </a:rPr>
              <a:t>sort</a:t>
            </a:r>
            <a:endParaRPr sz="1395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027" y="3702451"/>
            <a:ext cx="3858732" cy="1136255"/>
          </a:xfrm>
          <a:prstGeom prst="rect">
            <a:avLst/>
          </a:prstGeom>
        </p:spPr>
        <p:txBody>
          <a:bodyPr vert="horz" wrap="square" lIns="0" tIns="40432" rIns="0" bIns="0" rtlCol="0">
            <a:spAutoFit/>
          </a:bodyPr>
          <a:lstStyle/>
          <a:p>
            <a:pPr marL="7701" defTabSz="554492">
              <a:spcBef>
                <a:spcPts val="318"/>
              </a:spcBef>
            </a:pPr>
            <a:r>
              <a:rPr sz="1880" b="1" kern="0" spc="-15" dirty="0">
                <a:solidFill>
                  <a:srgbClr val="FFFFFF"/>
                </a:solidFill>
                <a:latin typeface="Arial"/>
                <a:cs typeface="Arial"/>
              </a:rPr>
              <a:t>Dynamic</a:t>
            </a:r>
            <a:r>
              <a:rPr sz="1880" b="1" kern="0" spc="-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programming</a:t>
            </a:r>
            <a:r>
              <a:rPr sz="1880" b="1" kern="0" spc="-7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1505" indent="-180595" defTabSz="554492">
              <a:spcBef>
                <a:spcPts val="246"/>
              </a:spcBef>
              <a:buSzPct val="144186"/>
              <a:buFontTx/>
              <a:buChar char="-"/>
              <a:tabLst>
                <a:tab pos="301120" algn="l"/>
                <a:tab pos="301505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sz="1304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work</a:t>
            </a:r>
            <a:r>
              <a:rPr sz="1304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sz="1304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304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memoization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1505" indent="-180595" defTabSz="554492">
              <a:spcBef>
                <a:spcPts val="670"/>
              </a:spcBef>
              <a:buSzPct val="144186"/>
              <a:buFontTx/>
              <a:buChar char="-"/>
              <a:tabLst>
                <a:tab pos="301120" algn="l"/>
                <a:tab pos="301505" algn="l"/>
              </a:tabLst>
            </a:pPr>
            <a:r>
              <a:rPr sz="1304" kern="0" spc="-73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6005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073" y="253155"/>
            <a:ext cx="6999949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304201">
              <a:spcBef>
                <a:spcPts val="79"/>
              </a:spcBef>
            </a:pPr>
            <a:r>
              <a:rPr sz="3729" spc="-572" dirty="0">
                <a:solidFill>
                  <a:srgbClr val="45B9C7"/>
                </a:solidFill>
              </a:rPr>
              <a:t>T</a:t>
            </a:r>
            <a:r>
              <a:rPr sz="3729" spc="-133" dirty="0">
                <a:solidFill>
                  <a:srgbClr val="45B9C7"/>
                </a:solidFill>
              </a:rPr>
              <a:t>y</a:t>
            </a:r>
            <a:r>
              <a:rPr sz="3729" spc="-121" dirty="0">
                <a:solidFill>
                  <a:srgbClr val="45B9C7"/>
                </a:solidFill>
              </a:rPr>
              <a:t>p</a:t>
            </a:r>
            <a:r>
              <a:rPr sz="3729" spc="-127" dirty="0">
                <a:solidFill>
                  <a:srgbClr val="45B9C7"/>
                </a:solidFill>
              </a:rPr>
              <a:t>e</a:t>
            </a:r>
            <a:r>
              <a:rPr sz="3729" spc="-52" dirty="0">
                <a:solidFill>
                  <a:srgbClr val="45B9C7"/>
                </a:solidFill>
              </a:rPr>
              <a:t>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69" dirty="0">
                <a:solidFill>
                  <a:srgbClr val="45B9C7"/>
                </a:solidFill>
              </a:rPr>
              <a:t>of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Algorithms</a:t>
            </a:r>
            <a:endParaRPr sz="3729"/>
          </a:p>
        </p:txBody>
      </p:sp>
      <p:sp>
        <p:nvSpPr>
          <p:cNvPr id="4" name="object 4"/>
          <p:cNvSpPr txBox="1"/>
          <p:nvPr/>
        </p:nvSpPr>
        <p:spPr>
          <a:xfrm>
            <a:off x="651026" y="1532253"/>
            <a:ext cx="8437920" cy="3405783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6243" defTabSz="554492">
              <a:spcBef>
                <a:spcPts val="79"/>
              </a:spcBef>
            </a:pP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Greedy</a:t>
            </a:r>
            <a:r>
              <a:rPr sz="1880" b="1" kern="0" spc="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49638" indent="-159416" defTabSz="554492">
              <a:spcBef>
                <a:spcPts val="1152"/>
              </a:spcBef>
              <a:buFontTx/>
              <a:buChar char="-"/>
              <a:tabLst>
                <a:tab pos="349638" algn="l"/>
                <a:tab pos="350023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worrying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304" kern="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sz="1304" kern="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consequences.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49638" indent="-159416" defTabSz="554492">
              <a:spcBef>
                <a:spcPts val="1361"/>
              </a:spcBef>
              <a:buFontTx/>
              <a:buChar char="-"/>
              <a:tabLst>
                <a:tab pos="349638" algn="l"/>
                <a:tab pos="350023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hope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choosing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optimum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step,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end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304" kern="0" spc="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optimum</a:t>
            </a:r>
            <a:r>
              <a:rPr sz="1304" kern="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/>
            <a:endParaRPr sz="1759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spcBef>
                <a:spcPts val="21"/>
              </a:spcBef>
            </a:pPr>
            <a:endParaRPr sz="1819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17712" defTabSz="554492">
              <a:spcBef>
                <a:spcPts val="3"/>
              </a:spcBef>
            </a:pP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Brute</a:t>
            </a:r>
            <a:r>
              <a:rPr sz="1880" b="1" kern="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dirty="0">
                <a:solidFill>
                  <a:srgbClr val="FFFFFF"/>
                </a:solidFill>
                <a:latin typeface="Arial"/>
                <a:cs typeface="Arial"/>
              </a:rPr>
              <a:t>force</a:t>
            </a:r>
            <a:r>
              <a:rPr sz="1880" b="1" kern="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09977" indent="-159416" defTabSz="554492">
              <a:spcBef>
                <a:spcPts val="852"/>
              </a:spcBef>
              <a:buFontTx/>
              <a:buChar char="-"/>
              <a:tabLst>
                <a:tab pos="309977" algn="l"/>
                <a:tab pos="310361" algn="l"/>
              </a:tabLst>
            </a:pP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1304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simply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tries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possibilities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until</a:t>
            </a:r>
            <a:r>
              <a:rPr sz="1304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satisfactory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1304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buClr>
                <a:srgbClr val="FFFFFF"/>
              </a:buClr>
              <a:buFont typeface="Arial"/>
              <a:buChar char="-"/>
            </a:pPr>
            <a:endParaRPr sz="1759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defTabSz="554492">
              <a:spcBef>
                <a:spcPts val="21"/>
              </a:spcBef>
              <a:buClr>
                <a:srgbClr val="FFFFFF"/>
              </a:buClr>
              <a:buFont typeface="Arial"/>
              <a:buChar char="-"/>
            </a:pPr>
            <a:endParaRPr sz="1455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defTabSz="554492"/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Randomized</a:t>
            </a:r>
            <a:r>
              <a:rPr sz="1880" b="1" kern="0" spc="-1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80" b="1" kern="0" spc="-6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endParaRPr sz="1880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314597" indent="-159802" defTabSz="554492">
              <a:spcBef>
                <a:spcPts val="1795"/>
              </a:spcBef>
              <a:buFontTx/>
              <a:buChar char="-"/>
              <a:tabLst>
                <a:tab pos="314212" algn="l"/>
                <a:tab pos="314982" algn="l"/>
              </a:tabLst>
            </a:pPr>
            <a:r>
              <a:rPr sz="1304" kern="0" spc="-42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number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least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once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computation</a:t>
            </a:r>
            <a:r>
              <a:rPr sz="1304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52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04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4" kern="0" spc="-6" dirty="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endParaRPr sz="1304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047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76972" y="176148"/>
            <a:ext cx="6640152" cy="1107097"/>
          </a:xfrm>
          <a:prstGeom prst="rect">
            <a:avLst/>
          </a:prstGeom>
        </p:spPr>
        <p:txBody>
          <a:bodyPr vert="horz" wrap="square" lIns="0" tIns="528065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48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149" dirty="0">
                <a:solidFill>
                  <a:srgbClr val="45B9C7"/>
                </a:solidFill>
              </a:rPr>
              <a:t>a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97" dirty="0">
                <a:solidFill>
                  <a:srgbClr val="45B9C7"/>
                </a:solidFill>
              </a:rPr>
              <a:t>Structure?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904632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27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organizing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computer,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effectively.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039" y="2253999"/>
            <a:ext cx="3565149" cy="32408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7699" y="2255272"/>
            <a:ext cx="3388274" cy="32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4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76972" y="176148"/>
            <a:ext cx="6640152" cy="1107097"/>
          </a:xfrm>
          <a:prstGeom prst="rect">
            <a:avLst/>
          </a:prstGeom>
        </p:spPr>
        <p:txBody>
          <a:bodyPr vert="horz" wrap="square" lIns="0" tIns="528065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48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149" dirty="0">
                <a:solidFill>
                  <a:srgbClr val="45B9C7"/>
                </a:solidFill>
              </a:rPr>
              <a:t>a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97" dirty="0">
                <a:solidFill>
                  <a:srgbClr val="45B9C7"/>
                </a:solidFill>
              </a:rPr>
              <a:t>Structure?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904632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27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organizing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computer,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effectively.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6796" y="2254092"/>
            <a:ext cx="4827041" cy="3238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348" y="2254092"/>
            <a:ext cx="3970390" cy="32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76972" y="176148"/>
            <a:ext cx="6640152" cy="1107097"/>
          </a:xfrm>
          <a:prstGeom prst="rect">
            <a:avLst/>
          </a:prstGeom>
        </p:spPr>
        <p:txBody>
          <a:bodyPr vert="horz" wrap="square" lIns="0" tIns="528065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48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3" dirty="0">
                <a:solidFill>
                  <a:srgbClr val="45B9C7"/>
                </a:solidFill>
              </a:rPr>
              <a:t> </a:t>
            </a:r>
            <a:r>
              <a:rPr sz="3729" spc="-149" dirty="0">
                <a:solidFill>
                  <a:srgbClr val="45B9C7"/>
                </a:solidFill>
              </a:rPr>
              <a:t>a </a:t>
            </a:r>
            <a:r>
              <a:rPr sz="3729" spc="-39" dirty="0">
                <a:solidFill>
                  <a:srgbClr val="45B9C7"/>
                </a:solidFill>
              </a:rPr>
              <a:t>Data</a:t>
            </a:r>
            <a:r>
              <a:rPr sz="3729" spc="-191" dirty="0">
                <a:solidFill>
                  <a:srgbClr val="45B9C7"/>
                </a:solidFill>
              </a:rPr>
              <a:t> </a:t>
            </a:r>
            <a:r>
              <a:rPr sz="3729" spc="-97" dirty="0">
                <a:solidFill>
                  <a:srgbClr val="45B9C7"/>
                </a:solidFill>
              </a:rPr>
              <a:t>Structure?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9046322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Structures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27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27" dirty="0">
                <a:solidFill>
                  <a:srgbClr val="FFFFFF"/>
                </a:solidFill>
                <a:latin typeface="Arial"/>
                <a:cs typeface="Arial"/>
              </a:rPr>
              <a:t>ways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organizing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3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computer,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1577" kern="0" spc="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effectively.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6796" y="2254092"/>
            <a:ext cx="4869583" cy="3238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348" y="2254092"/>
            <a:ext cx="4136716" cy="32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0751" y="821616"/>
            <a:ext cx="4698670" cy="46986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332" y="2891188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</p:spTree>
    <p:extLst>
      <p:ext uri="{BB962C8B-B14F-4D97-AF65-F5344CB8AC3E}">
        <p14:creationId xmlns:p14="http://schemas.microsoft.com/office/powerpoint/2010/main" val="410974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3265733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Set </a:t>
            </a:r>
            <a:r>
              <a:rPr sz="1577" kern="0" spc="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instructions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6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1" dirty="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24" y="2031609"/>
            <a:ext cx="2254240" cy="20491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6446" y="2029871"/>
            <a:ext cx="2254092" cy="205090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43606" y="2029871"/>
            <a:ext cx="2254092" cy="20509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272" y="4520222"/>
            <a:ext cx="2254092" cy="20509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707171" y="4066082"/>
            <a:ext cx="1539103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001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1: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24" dirty="0">
                <a:solidFill>
                  <a:srgbClr val="FFFFFF"/>
                </a:solidFill>
                <a:latin typeface="Arial"/>
                <a:cs typeface="Arial"/>
              </a:rPr>
              <a:t>Choosing</a:t>
            </a:r>
            <a:r>
              <a:rPr sz="1001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flooring</a:t>
            </a:r>
            <a:endParaRPr sz="1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10022" y="4066082"/>
            <a:ext cx="1619582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001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2: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42" dirty="0">
                <a:solidFill>
                  <a:srgbClr val="FFFFFF"/>
                </a:solidFill>
                <a:latin typeface="Arial"/>
                <a:cs typeface="Arial"/>
              </a:rPr>
              <a:t>Purchase</a:t>
            </a:r>
            <a:r>
              <a:rPr sz="1001" b="1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 bring</a:t>
            </a:r>
            <a:endParaRPr sz="1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9389" y="6565748"/>
            <a:ext cx="1694669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001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001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Prepare</a:t>
            </a:r>
            <a:r>
              <a:rPr sz="1001" b="1" kern="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30" dirty="0">
                <a:solidFill>
                  <a:srgbClr val="FFFFFF"/>
                </a:solidFill>
                <a:latin typeface="Arial"/>
                <a:cs typeface="Arial"/>
              </a:rPr>
              <a:t>sub</a:t>
            </a:r>
            <a:r>
              <a:rPr sz="1001" b="1" kern="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flooring</a:t>
            </a:r>
            <a:endParaRPr sz="1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36689" y="6565748"/>
            <a:ext cx="1748578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001" b="1" kern="0"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4:</a:t>
            </a:r>
            <a:r>
              <a:rPr sz="1001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Determine</a:t>
            </a:r>
            <a:r>
              <a:rPr sz="1001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001" b="1" kern="0" spc="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6" dirty="0">
                <a:solidFill>
                  <a:srgbClr val="FFFFFF"/>
                </a:solidFill>
                <a:latin typeface="Arial"/>
                <a:cs typeface="Arial"/>
              </a:rPr>
              <a:t>layout</a:t>
            </a:r>
            <a:endParaRPr sz="1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92627" y="2030741"/>
            <a:ext cx="2254092" cy="205090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43606" y="4514343"/>
            <a:ext cx="2254092" cy="205090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40536" y="4514343"/>
            <a:ext cx="2254092" cy="205090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98674" y="6565748"/>
            <a:ext cx="1464015" cy="161404"/>
          </a:xfrm>
          <a:prstGeom prst="rect">
            <a:avLst/>
          </a:prstGeom>
        </p:spPr>
        <p:txBody>
          <a:bodyPr vert="horz" wrap="square" lIns="0" tIns="7316" rIns="0" bIns="0" rtlCol="0">
            <a:spAutoFit/>
          </a:bodyPr>
          <a:lstStyle/>
          <a:p>
            <a:pPr marL="7701" defTabSz="554492">
              <a:spcBef>
                <a:spcPts val="58"/>
              </a:spcBef>
            </a:pP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001" b="1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5:</a:t>
            </a:r>
            <a:r>
              <a:rPr sz="1001" b="1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36" dirty="0">
                <a:solidFill>
                  <a:srgbClr val="FFFFFF"/>
                </a:solidFill>
                <a:latin typeface="Arial"/>
                <a:cs typeface="Arial"/>
              </a:rPr>
              <a:t>Trim</a:t>
            </a:r>
            <a:r>
              <a:rPr sz="1001" b="1" kern="0" dirty="0">
                <a:solidFill>
                  <a:srgbClr val="FFFFFF"/>
                </a:solidFill>
                <a:latin typeface="Arial"/>
                <a:cs typeface="Arial"/>
              </a:rPr>
              <a:t> door</a:t>
            </a:r>
            <a:r>
              <a:rPr sz="1001" b="1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1" b="1" kern="0" spc="-27" dirty="0">
                <a:solidFill>
                  <a:srgbClr val="FFFFFF"/>
                </a:solidFill>
                <a:latin typeface="Arial"/>
                <a:cs typeface="Arial"/>
              </a:rPr>
              <a:t>casing</a:t>
            </a:r>
            <a:endParaRPr sz="1001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775474" y="2968570"/>
            <a:ext cx="339627" cy="175589"/>
            <a:chOff x="14470701" y="4895391"/>
            <a:chExt cx="560070" cy="289560"/>
          </a:xfrm>
        </p:grpSpPr>
        <p:sp>
          <p:nvSpPr>
            <p:cNvPr id="19" name="object 19"/>
            <p:cNvSpPr/>
            <p:nvPr/>
          </p:nvSpPr>
          <p:spPr>
            <a:xfrm>
              <a:off x="14470701" y="5039889"/>
              <a:ext cx="379730" cy="0"/>
            </a:xfrm>
            <a:custGeom>
              <a:avLst/>
              <a:gdLst/>
              <a:ahLst/>
              <a:cxnLst/>
              <a:rect l="l" t="t" r="r" b="b"/>
              <a:pathLst>
                <a:path w="379730">
                  <a:moveTo>
                    <a:pt x="0" y="0"/>
                  </a:moveTo>
                  <a:lnTo>
                    <a:pt x="342925" y="0"/>
                  </a:lnTo>
                  <a:lnTo>
                    <a:pt x="379573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741373" y="489539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>
                  <a:moveTo>
                    <a:pt x="0" y="0"/>
                  </a:moveTo>
                  <a:lnTo>
                    <a:pt x="72249" y="144498"/>
                  </a:lnTo>
                  <a:lnTo>
                    <a:pt x="0" y="288996"/>
                  </a:lnTo>
                  <a:lnTo>
                    <a:pt x="288996" y="144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5977188" y="5452171"/>
            <a:ext cx="383909" cy="175589"/>
            <a:chOff x="9856120" y="8991034"/>
            <a:chExt cx="633095" cy="289560"/>
          </a:xfrm>
        </p:grpSpPr>
        <p:sp>
          <p:nvSpPr>
            <p:cNvPr id="22" name="object 22"/>
            <p:cNvSpPr/>
            <p:nvPr/>
          </p:nvSpPr>
          <p:spPr>
            <a:xfrm>
              <a:off x="10036221" y="9135533"/>
              <a:ext cx="453390" cy="0"/>
            </a:xfrm>
            <a:custGeom>
              <a:avLst/>
              <a:gdLst/>
              <a:ahLst/>
              <a:cxnLst/>
              <a:rect l="l" t="t" r="r" b="b"/>
              <a:pathLst>
                <a:path w="453390">
                  <a:moveTo>
                    <a:pt x="452914" y="0"/>
                  </a:moveTo>
                  <a:lnTo>
                    <a:pt x="36648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9856120" y="899103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8996" y="0"/>
                  </a:moveTo>
                  <a:lnTo>
                    <a:pt x="0" y="144498"/>
                  </a:lnTo>
                  <a:lnTo>
                    <a:pt x="288996" y="288996"/>
                  </a:lnTo>
                  <a:lnTo>
                    <a:pt x="216747" y="144498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198976" y="4654098"/>
            <a:ext cx="1252230" cy="1105520"/>
            <a:chOff x="15169088" y="7674951"/>
            <a:chExt cx="2065020" cy="1823085"/>
          </a:xfrm>
        </p:grpSpPr>
        <p:sp>
          <p:nvSpPr>
            <p:cNvPr id="25" name="object 25"/>
            <p:cNvSpPr/>
            <p:nvPr/>
          </p:nvSpPr>
          <p:spPr>
            <a:xfrm>
              <a:off x="15349186" y="7711599"/>
              <a:ext cx="1847850" cy="1647189"/>
            </a:xfrm>
            <a:custGeom>
              <a:avLst/>
              <a:gdLst/>
              <a:ahLst/>
              <a:cxnLst/>
              <a:rect l="l" t="t" r="r" b="b"/>
              <a:pathLst>
                <a:path w="1847850" h="1647190">
                  <a:moveTo>
                    <a:pt x="1847744" y="0"/>
                  </a:moveTo>
                  <a:lnTo>
                    <a:pt x="1845891" y="1647036"/>
                  </a:lnTo>
                  <a:lnTo>
                    <a:pt x="36647" y="1641560"/>
                  </a:lnTo>
                  <a:lnTo>
                    <a:pt x="0" y="1641449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15169088" y="920888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59">
                  <a:moveTo>
                    <a:pt x="289436" y="0"/>
                  </a:moveTo>
                  <a:lnTo>
                    <a:pt x="0" y="143622"/>
                  </a:lnTo>
                  <a:lnTo>
                    <a:pt x="288556" y="288994"/>
                  </a:lnTo>
                  <a:lnTo>
                    <a:pt x="216747" y="144278"/>
                  </a:lnTo>
                  <a:lnTo>
                    <a:pt x="2894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062062" y="5452171"/>
            <a:ext cx="383909" cy="175589"/>
            <a:chOff x="5048861" y="8991034"/>
            <a:chExt cx="633095" cy="289560"/>
          </a:xfrm>
        </p:grpSpPr>
        <p:sp>
          <p:nvSpPr>
            <p:cNvPr id="28" name="object 28"/>
            <p:cNvSpPr/>
            <p:nvPr/>
          </p:nvSpPr>
          <p:spPr>
            <a:xfrm>
              <a:off x="5228961" y="9135533"/>
              <a:ext cx="453390" cy="0"/>
            </a:xfrm>
            <a:custGeom>
              <a:avLst/>
              <a:gdLst/>
              <a:ahLst/>
              <a:cxnLst/>
              <a:rect l="l" t="t" r="r" b="b"/>
              <a:pathLst>
                <a:path w="453389">
                  <a:moveTo>
                    <a:pt x="452914" y="0"/>
                  </a:moveTo>
                  <a:lnTo>
                    <a:pt x="36648" y="0"/>
                  </a:lnTo>
                  <a:lnTo>
                    <a:pt x="0" y="0"/>
                  </a:lnTo>
                </a:path>
              </a:pathLst>
            </a:custGeom>
            <a:ln w="732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048861" y="8991034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59">
                  <a:moveTo>
                    <a:pt x="288996" y="0"/>
                  </a:moveTo>
                  <a:lnTo>
                    <a:pt x="0" y="144498"/>
                  </a:lnTo>
                  <a:lnTo>
                    <a:pt x="288996" y="288996"/>
                  </a:lnTo>
                  <a:lnTo>
                    <a:pt x="216747" y="144498"/>
                  </a:lnTo>
                  <a:lnTo>
                    <a:pt x="2889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defTabSz="554492"/>
              <a:endParaRPr sz="1092" ker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63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2513316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1577" kern="0" spc="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lives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8770" y="2223615"/>
            <a:ext cx="2130177" cy="111714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bus</a:t>
            </a:r>
            <a:r>
              <a:rPr sz="1577" kern="0" spc="1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24" dirty="0">
                <a:solidFill>
                  <a:srgbClr val="FFFFFF"/>
                </a:solidFill>
                <a:latin typeface="Arial"/>
                <a:cs typeface="Arial"/>
              </a:rPr>
              <a:t>stop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8086" marR="340782" indent="1540" defTabSz="554492">
              <a:lnSpc>
                <a:spcPct val="178400"/>
              </a:lnSpc>
              <a:spcBef>
                <a:spcPts val="3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4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1577" kern="0" spc="-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15" dirty="0">
                <a:solidFill>
                  <a:srgbClr val="FFFFFF"/>
                </a:solidFill>
                <a:latin typeface="Arial"/>
                <a:cs typeface="Arial"/>
              </a:rPr>
              <a:t>bus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577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1577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77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4669" y="2035558"/>
            <a:ext cx="3423224" cy="3761696"/>
            <a:chOff x="1095383" y="3356786"/>
            <a:chExt cx="5645150" cy="62033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383" y="3359884"/>
              <a:ext cx="5575132" cy="54781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422" y="3356786"/>
              <a:ext cx="3975179" cy="62029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5065" y="3375637"/>
              <a:ext cx="5575154" cy="389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24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332" y="808535"/>
            <a:ext cx="4507951" cy="58398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729" spc="-12" dirty="0">
                <a:solidFill>
                  <a:srgbClr val="45B9C7"/>
                </a:solidFill>
              </a:rPr>
              <a:t>What</a:t>
            </a:r>
            <a:r>
              <a:rPr sz="3729" spc="-221" dirty="0">
                <a:solidFill>
                  <a:srgbClr val="45B9C7"/>
                </a:solidFill>
              </a:rPr>
              <a:t> </a:t>
            </a:r>
            <a:r>
              <a:rPr sz="3729" spc="-152" dirty="0">
                <a:solidFill>
                  <a:srgbClr val="45B9C7"/>
                </a:solidFill>
              </a:rPr>
              <a:t>is</a:t>
            </a:r>
            <a:r>
              <a:rPr sz="3729" spc="-146" dirty="0">
                <a:solidFill>
                  <a:srgbClr val="45B9C7"/>
                </a:solidFill>
              </a:rPr>
              <a:t> </a:t>
            </a:r>
            <a:r>
              <a:rPr sz="3729" spc="-91" dirty="0">
                <a:solidFill>
                  <a:srgbClr val="45B9C7"/>
                </a:solidFill>
              </a:rPr>
              <a:t>an</a:t>
            </a:r>
            <a:r>
              <a:rPr sz="3729" spc="-170" dirty="0">
                <a:solidFill>
                  <a:srgbClr val="45B9C7"/>
                </a:solidFill>
              </a:rPr>
              <a:t> </a:t>
            </a:r>
            <a:r>
              <a:rPr sz="3729" spc="-6" dirty="0">
                <a:solidFill>
                  <a:srgbClr val="45B9C7"/>
                </a:solidFill>
              </a:rPr>
              <a:t>Algorithm?</a:t>
            </a:r>
            <a:endParaRPr sz="3729"/>
          </a:p>
        </p:txBody>
      </p:sp>
      <p:sp>
        <p:nvSpPr>
          <p:cNvPr id="3" name="object 3"/>
          <p:cNvSpPr txBox="1"/>
          <p:nvPr/>
        </p:nvSpPr>
        <p:spPr>
          <a:xfrm>
            <a:off x="655889" y="1524322"/>
            <a:ext cx="2513316" cy="253194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Algorithms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sz="1577" kern="0"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daily</a:t>
            </a:r>
            <a:r>
              <a:rPr sz="1577" kern="0" spc="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lives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57831" y="2229964"/>
            <a:ext cx="2232989" cy="1117148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15787" defTabSz="554492">
              <a:spcBef>
                <a:spcPts val="82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77" kern="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39" dirty="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7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577" kern="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12" dirty="0">
                <a:solidFill>
                  <a:srgbClr val="FFFFFF"/>
                </a:solidFill>
                <a:latin typeface="Arial"/>
                <a:cs typeface="Arial"/>
              </a:rPr>
              <a:t>Starbucks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  <a:p>
            <a:pPr marL="7701" marR="330385" indent="385" defTabSz="554492">
              <a:lnSpc>
                <a:spcPct val="178400"/>
              </a:lnSpc>
              <a:spcBef>
                <a:spcPts val="3"/>
              </a:spcBef>
            </a:pP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77" kern="0" spc="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55" dirty="0">
                <a:solidFill>
                  <a:srgbClr val="FFFFFF"/>
                </a:solidFill>
                <a:latin typeface="Arial"/>
                <a:cs typeface="Arial"/>
              </a:rPr>
              <a:t>Pay</a:t>
            </a:r>
            <a:r>
              <a:rPr sz="1577" kern="0" spc="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money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Step</a:t>
            </a:r>
            <a:r>
              <a:rPr sz="1577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3:</a:t>
            </a:r>
            <a:r>
              <a:rPr sz="1577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4" dirty="0">
                <a:solidFill>
                  <a:srgbClr val="FFFFFF"/>
                </a:solidFill>
                <a:latin typeface="Arial"/>
                <a:cs typeface="Arial"/>
              </a:rPr>
              <a:t>Take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577" kern="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77" kern="0" spc="-6" dirty="0">
                <a:solidFill>
                  <a:srgbClr val="FFFFFF"/>
                </a:solidFill>
                <a:latin typeface="Arial"/>
                <a:cs typeface="Arial"/>
              </a:rPr>
              <a:t>coffee</a:t>
            </a:r>
            <a:endParaRPr sz="1577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72173" y="2284997"/>
            <a:ext cx="3993504" cy="2669653"/>
            <a:chOff x="1107757" y="3768129"/>
            <a:chExt cx="6585584" cy="44024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740" y="3844295"/>
              <a:ext cx="6019454" cy="4228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275" y="3776587"/>
              <a:ext cx="6530387" cy="43634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7757" y="3768129"/>
              <a:ext cx="6585420" cy="440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72494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Widescreen</PresentationFormat>
  <Paragraphs>143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Courier New</vt:lpstr>
      <vt:lpstr>1_Office Theme</vt:lpstr>
      <vt:lpstr>Java Data Structures and Algorithms</vt:lpstr>
      <vt:lpstr>What is a Data Structure?</vt:lpstr>
      <vt:lpstr>What is a Data Structure?</vt:lpstr>
      <vt:lpstr>What is a Data Structure?</vt:lpstr>
      <vt:lpstr>What is a Data Structure?</vt:lpstr>
      <vt:lpstr>What is an Algorithm?</vt:lpstr>
      <vt:lpstr>What is an Algorithm?</vt:lpstr>
      <vt:lpstr>What is an Algorithm?</vt:lpstr>
      <vt:lpstr>What is an Algorithm?</vt:lpstr>
      <vt:lpstr>What is an Algorithm?</vt:lpstr>
      <vt:lpstr>What is an Algorithm?</vt:lpstr>
      <vt:lpstr>What is an Algorithm?</vt:lpstr>
      <vt:lpstr>What is an Algorithm?</vt:lpstr>
      <vt:lpstr>Why are Data Structures and Algorithms important?</vt:lpstr>
      <vt:lpstr>Why are Data Structures and Algorithms important?</vt:lpstr>
      <vt:lpstr>Why are Data Structures and Algorithms important?</vt:lpstr>
      <vt:lpstr>Why are Data Structures and Algorithms important?</vt:lpstr>
      <vt:lpstr>Why are Data Structures and Algorithms important?</vt:lpstr>
      <vt:lpstr>Why are Data Structures and Algorithms important?</vt:lpstr>
      <vt:lpstr>Why are Data Structures and Algorithms in INTERVIEWS?</vt:lpstr>
      <vt:lpstr>Types of Data Structure</vt:lpstr>
      <vt:lpstr>Types of Data Structure</vt:lpstr>
      <vt:lpstr>Types of Data Structure</vt:lpstr>
      <vt:lpstr>Types of Algorithms</vt:lpstr>
      <vt:lpstr>Types of Algorithms</vt:lpstr>
      <vt:lpstr>Types of Algorithms</vt:lpstr>
      <vt:lpstr>Types of Algorithms</vt:lpstr>
      <vt:lpstr>Types of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Data Structures and Algorithms Learning Data Structures and Algorithms</dc:title>
  <dc:creator>Pankaj Mahto</dc:creator>
  <cp:lastModifiedBy>Pankaj Mahto</cp:lastModifiedBy>
  <cp:revision>2</cp:revision>
  <dcterms:created xsi:type="dcterms:W3CDTF">2022-10-26T07:02:00Z</dcterms:created>
  <dcterms:modified xsi:type="dcterms:W3CDTF">2022-10-27T04:28:30Z</dcterms:modified>
</cp:coreProperties>
</file>